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4" r:id="rId1"/>
  </p:sldMasterIdLst>
  <p:notesMasterIdLst>
    <p:notesMasterId r:id="rId14"/>
  </p:notesMasterIdLst>
  <p:handoutMasterIdLst>
    <p:handoutMasterId r:id="rId15"/>
  </p:handoutMasterIdLst>
  <p:sldIdLst>
    <p:sldId id="325" r:id="rId2"/>
    <p:sldId id="333" r:id="rId3"/>
    <p:sldId id="339" r:id="rId4"/>
    <p:sldId id="342" r:id="rId5"/>
    <p:sldId id="340" r:id="rId6"/>
    <p:sldId id="341" r:id="rId7"/>
    <p:sldId id="343" r:id="rId8"/>
    <p:sldId id="345" r:id="rId9"/>
    <p:sldId id="344" r:id="rId10"/>
    <p:sldId id="346" r:id="rId11"/>
    <p:sldId id="347" r:id="rId12"/>
    <p:sldId id="348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CACA"/>
    <a:srgbClr val="5F5B5B"/>
    <a:srgbClr val="FFE0B3"/>
    <a:srgbClr val="C2F6F4"/>
    <a:srgbClr val="A9E3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60" autoAdjust="0"/>
    <p:restoredTop sz="94737" autoAdjust="0"/>
  </p:normalViewPr>
  <p:slideViewPr>
    <p:cSldViewPr>
      <p:cViewPr varScale="1">
        <p:scale>
          <a:sx n="88" d="100"/>
          <a:sy n="88" d="100"/>
        </p:scale>
        <p:origin x="68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>
        <p:scale>
          <a:sx n="100" d="100"/>
          <a:sy n="100" d="100"/>
        </p:scale>
        <p:origin x="-174" y="226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3554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0013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fld id="{7164926F-0412-490F-A485-F466DA71BE6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16200000">
            <a:off x="-623093" y="2239169"/>
            <a:ext cx="3424237" cy="3524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GB" sz="1000">
                <a:solidFill>
                  <a:schemeClr val="bg1"/>
                </a:solidFill>
                <a:latin typeface="Times New Roman" pitchFamily="18" charset="0"/>
              </a:rPr>
              <a:t>This ToolBox presentation is the sole property of</a:t>
            </a:r>
            <a:br>
              <a:rPr lang="en-GB" sz="100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GB" sz="1000">
                <a:solidFill>
                  <a:schemeClr val="bg1"/>
                </a:solidFill>
                <a:latin typeface="Times New Roman" pitchFamily="18" charset="0"/>
              </a:rPr>
              <a:t>FORE Systems, Inc. 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25178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CA992-BC10-40D7-A782-92D102694080}" type="slidenum">
              <a:rPr lang="en-GB"/>
              <a:pPr/>
              <a:t>1</a:t>
            </a:fld>
            <a:endParaRPr lang="en-GB"/>
          </a:p>
        </p:txBody>
      </p:sp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798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noFill/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79413" y="260350"/>
            <a:ext cx="8369300" cy="6181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noFill/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l-GR"/>
              <a:t>Οργάνωση και Αρχιτεκτονική Η/Υ</a:t>
            </a:r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l-GR" dirty="0"/>
              <a:t>Κ. Διαμαντάρας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C46EA0E-9742-4637-9A28-1140712CA9F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3" r="68311" b="18235"/>
          <a:stretch/>
        </p:blipFill>
        <p:spPr>
          <a:xfrm>
            <a:off x="4503256" y="6159375"/>
            <a:ext cx="594687" cy="54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7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defRPr/>
            </a:pPr>
            <a:r>
              <a:rPr lang="el-GR" sz="2800" dirty="0"/>
              <a:t>Κ. Διαμαντάρας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defRPr/>
            </a:pPr>
            <a:r>
              <a:rPr lang="el-GR" sz="2800" dirty="0"/>
              <a:t>Τμήμα Μηχανικών Πληροφορικής και Ηλεκτρονικών Συστημάτων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defRPr/>
            </a:pPr>
            <a:r>
              <a:rPr lang="el-GR" sz="2800" dirty="0"/>
              <a:t>Διεθνές Πανεπιστήμιο της Ελλάδος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defRPr/>
            </a:pPr>
            <a:r>
              <a:rPr lang="el-GR" sz="2800" dirty="0"/>
              <a:t>2019</a:t>
            </a:r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0" dirty="0"/>
              <a:t>  </a:t>
            </a:r>
            <a:r>
              <a:rPr lang="el-GR" dirty="0"/>
              <a:t>Η μνήμη </a:t>
            </a:r>
            <a:r>
              <a:rPr lang="en-US" dirty="0"/>
              <a:t>FLASH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B6D0-2D10-4C18-A1B3-CB3A9704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Ανάγνωση </a:t>
            </a:r>
            <a:r>
              <a:rPr lang="en-US" dirty="0"/>
              <a:t>NAND</a:t>
            </a:r>
            <a:endParaRPr lang="el-G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C56D2-1BF7-4DAD-9B40-29C683CA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A02B0-73EA-4520-B3D7-B321C5547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/>
              <a:t>Κ. Διαμαντάρας</a:t>
            </a:r>
            <a:endParaRPr kumimoji="0"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0C2CF-F5C6-4D7E-B091-5E6913FF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10</a:t>
            </a:fld>
            <a:endParaRPr kumimoji="0"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C88E8D-AD6C-4969-91B5-98E3E77142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7857"/>
          <a:stretch/>
        </p:blipFill>
        <p:spPr>
          <a:xfrm>
            <a:off x="536860" y="1892660"/>
            <a:ext cx="8070279" cy="17523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19B018-14A9-4352-91C8-E54B5E1F0A7D}"/>
              </a:ext>
            </a:extLst>
          </p:cNvPr>
          <p:cNvSpPr txBox="1"/>
          <p:nvPr/>
        </p:nvSpPr>
        <p:spPr>
          <a:xfrm>
            <a:off x="2483768" y="2187062"/>
            <a:ext cx="81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DBDF1E5-9C7F-4271-B886-A8BA0DE52CF6}"/>
              </a:ext>
            </a:extLst>
          </p:cNvPr>
          <p:cNvSpPr/>
          <p:nvPr/>
        </p:nvSpPr>
        <p:spPr>
          <a:xfrm>
            <a:off x="2483768" y="2187062"/>
            <a:ext cx="745443" cy="116993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DAA793-77BB-433A-9398-2EA05C5109A0}"/>
              </a:ext>
            </a:extLst>
          </p:cNvPr>
          <p:cNvSpPr txBox="1"/>
          <p:nvPr/>
        </p:nvSpPr>
        <p:spPr>
          <a:xfrm>
            <a:off x="1187624" y="2164794"/>
            <a:ext cx="498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EA0A62-7622-4FBC-9DD9-DE178CD2409B}"/>
              </a:ext>
            </a:extLst>
          </p:cNvPr>
          <p:cNvSpPr txBox="1"/>
          <p:nvPr/>
        </p:nvSpPr>
        <p:spPr>
          <a:xfrm>
            <a:off x="1913327" y="2164794"/>
            <a:ext cx="498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AC1776-6553-4FEB-AA81-A820B2952211}"/>
              </a:ext>
            </a:extLst>
          </p:cNvPr>
          <p:cNvSpPr txBox="1"/>
          <p:nvPr/>
        </p:nvSpPr>
        <p:spPr>
          <a:xfrm>
            <a:off x="3301219" y="2164794"/>
            <a:ext cx="498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23FB8A-F7C4-4FB6-91C8-D3EEFB037678}"/>
              </a:ext>
            </a:extLst>
          </p:cNvPr>
          <p:cNvSpPr txBox="1"/>
          <p:nvPr/>
        </p:nvSpPr>
        <p:spPr>
          <a:xfrm>
            <a:off x="4026922" y="2164794"/>
            <a:ext cx="498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E26F36-678E-4563-91C5-86EDDE997EB3}"/>
              </a:ext>
            </a:extLst>
          </p:cNvPr>
          <p:cNvSpPr txBox="1"/>
          <p:nvPr/>
        </p:nvSpPr>
        <p:spPr>
          <a:xfrm>
            <a:off x="4712006" y="2164794"/>
            <a:ext cx="498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69BEA2-4AC7-40A0-AB6F-92D9DF5674EC}"/>
              </a:ext>
            </a:extLst>
          </p:cNvPr>
          <p:cNvSpPr txBox="1"/>
          <p:nvPr/>
        </p:nvSpPr>
        <p:spPr>
          <a:xfrm>
            <a:off x="5396576" y="2164794"/>
            <a:ext cx="498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835F3E-3D80-4939-8705-46525D72EE4A}"/>
              </a:ext>
            </a:extLst>
          </p:cNvPr>
          <p:cNvSpPr txBox="1"/>
          <p:nvPr/>
        </p:nvSpPr>
        <p:spPr>
          <a:xfrm>
            <a:off x="6081146" y="2164794"/>
            <a:ext cx="498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A28D9A-A12B-4D3E-BC92-F96ADD7A6CA6}"/>
              </a:ext>
            </a:extLst>
          </p:cNvPr>
          <p:cNvSpPr txBox="1"/>
          <p:nvPr/>
        </p:nvSpPr>
        <p:spPr>
          <a:xfrm>
            <a:off x="6777936" y="2164794"/>
            <a:ext cx="498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6B9388-B306-4D48-9E11-5CE67C4DE509}"/>
              </a:ext>
            </a:extLst>
          </p:cNvPr>
          <p:cNvSpPr txBox="1"/>
          <p:nvPr/>
        </p:nvSpPr>
        <p:spPr>
          <a:xfrm>
            <a:off x="7500337" y="2164794"/>
            <a:ext cx="498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2A47D2-FC17-4892-87C8-C76CC50DACDC}"/>
              </a:ext>
            </a:extLst>
          </p:cNvPr>
          <p:cNvSpPr txBox="1"/>
          <p:nvPr/>
        </p:nvSpPr>
        <p:spPr>
          <a:xfrm>
            <a:off x="755576" y="158873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Bit line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Content Placeholder 13">
            <a:extLst>
              <a:ext uri="{FF2B5EF4-FFF2-40B4-BE49-F238E27FC236}">
                <a16:creationId xmlns:a16="http://schemas.microsoft.com/office/drawing/2014/main" id="{064E5FE6-044F-42CD-967B-BEA9950C45C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3861048"/>
            <a:ext cx="7772400" cy="2158752"/>
          </a:xfrm>
        </p:spPr>
        <p:txBody>
          <a:bodyPr>
            <a:normAutofit/>
          </a:bodyPr>
          <a:lstStyle/>
          <a:p>
            <a:r>
              <a:rPr lang="el-GR" sz="2400" dirty="0"/>
              <a:t>Εφαρμόζουμε μεσαία τάση </a:t>
            </a:r>
            <a:r>
              <a:rPr lang="en-US" sz="2400" dirty="0"/>
              <a:t>V</a:t>
            </a:r>
            <a:r>
              <a:rPr lang="en-US" sz="2400" baseline="-25000" dirty="0"/>
              <a:t>READ</a:t>
            </a:r>
            <a:r>
              <a:rPr lang="en-US" sz="2400" dirty="0"/>
              <a:t> </a:t>
            </a:r>
            <a:r>
              <a:rPr lang="el-GR" sz="2400" dirty="0"/>
              <a:t>στο κελί που θέλουμε να διαβάσουμε</a:t>
            </a:r>
          </a:p>
          <a:p>
            <a:r>
              <a:rPr lang="el-GR" sz="2400" dirty="0"/>
              <a:t>Εφαρμόζουμε υψηλή τάση σε όλα τα υπόλοιπα κελιά ώστε να είναι ενεργά και να λειτουργούν ως βραχυκύκλωμα.</a:t>
            </a:r>
          </a:p>
        </p:txBody>
      </p:sp>
    </p:spTree>
    <p:extLst>
      <p:ext uri="{BB962C8B-B14F-4D97-AF65-F5344CB8AC3E}">
        <p14:creationId xmlns:p14="http://schemas.microsoft.com/office/powerpoint/2010/main" val="2711949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B8675-A4C9-4CFF-8678-54C8A66F0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Σύγκριση </a:t>
            </a:r>
            <a:r>
              <a:rPr lang="en-US" dirty="0"/>
              <a:t>NAND-NOR Flash</a:t>
            </a:r>
            <a:endParaRPr lang="el-G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F0D60-DC17-4C6C-B13C-D5F51B534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B7F87-132A-4AF4-AB8B-6AF9DF4B1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/>
              <a:t>Κ. Διαμαντάρας</a:t>
            </a:r>
            <a:endParaRPr kumimoji="0"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ACE6D-2247-4875-A160-CA4E33CD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38815D-8846-4698-A48E-6FC865D2E84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NAND Flash</a:t>
            </a:r>
            <a:endParaRPr lang="el-GR" dirty="0"/>
          </a:p>
          <a:p>
            <a:pPr lvl="1"/>
            <a:r>
              <a:rPr lang="el-GR" dirty="0"/>
              <a:t>Μεγαλύτερη πυκνότητα, άρα χωρητικότητα</a:t>
            </a:r>
          </a:p>
          <a:p>
            <a:pPr lvl="1"/>
            <a:r>
              <a:rPr lang="el-GR" dirty="0"/>
              <a:t>Χρησιμοποιείται για </a:t>
            </a:r>
            <a:r>
              <a:rPr lang="en-US" dirty="0"/>
              <a:t>USB drives, </a:t>
            </a:r>
            <a:r>
              <a:rPr lang="el-GR" dirty="0"/>
              <a:t>κάρτες μνήμης, δίσκοι </a:t>
            </a:r>
            <a:r>
              <a:rPr lang="en-US"/>
              <a:t>SSD</a:t>
            </a:r>
            <a:endParaRPr lang="el-GR" dirty="0"/>
          </a:p>
          <a:p>
            <a:endParaRPr lang="el-GR" dirty="0"/>
          </a:p>
          <a:p>
            <a:r>
              <a:rPr lang="en-US" dirty="0"/>
              <a:t>NOR Flash</a:t>
            </a:r>
            <a:endParaRPr lang="el-GR" dirty="0"/>
          </a:p>
          <a:p>
            <a:pPr lvl="1"/>
            <a:r>
              <a:rPr lang="el-GR" dirty="0"/>
              <a:t>Γρηγορότερη</a:t>
            </a:r>
          </a:p>
          <a:p>
            <a:pPr lvl="1"/>
            <a:r>
              <a:rPr lang="el-GR" dirty="0"/>
              <a:t>Χρησιμοποιείται για ενσωματωμένα συστήματα (πχ. λειτουργικό κινητού τηλεφώνου)</a:t>
            </a:r>
          </a:p>
        </p:txBody>
      </p:sp>
    </p:spTree>
    <p:extLst>
      <p:ext uri="{BB962C8B-B14F-4D97-AF65-F5344CB8AC3E}">
        <p14:creationId xmlns:p14="http://schemas.microsoft.com/office/powerpoint/2010/main" val="3610622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B8675-A4C9-4CFF-8678-54C8A66F0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Εγγραφή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F0D60-DC17-4C6C-B13C-D5F51B534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B7F87-132A-4AF4-AB8B-6AF9DF4B1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/>
              <a:t>Κ. Διαμαντάρας</a:t>
            </a:r>
            <a:endParaRPr kumimoji="0"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ACE6D-2247-4875-A160-CA4E33CD4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38815D-8846-4698-A48E-6FC865D2E84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2 βήματα</a:t>
            </a:r>
          </a:p>
          <a:p>
            <a:pPr lvl="1"/>
            <a:r>
              <a:rPr lang="el-GR" dirty="0"/>
              <a:t>Μαζικό </a:t>
            </a:r>
            <a:r>
              <a:rPr lang="en-US" dirty="0"/>
              <a:t>ERASE</a:t>
            </a:r>
          </a:p>
          <a:p>
            <a:pPr lvl="1"/>
            <a:r>
              <a:rPr lang="el-GR" dirty="0"/>
              <a:t>Εγγραφή επιλεγμένων κελιών</a:t>
            </a:r>
          </a:p>
          <a:p>
            <a:r>
              <a:rPr lang="el-GR" dirty="0"/>
              <a:t>Κάθε φορά που γίνεται </a:t>
            </a:r>
            <a:r>
              <a:rPr lang="en-US" dirty="0"/>
              <a:t>WRITE</a:t>
            </a:r>
            <a:r>
              <a:rPr lang="el-GR" dirty="0"/>
              <a:t> ή </a:t>
            </a:r>
            <a:r>
              <a:rPr lang="en-US" dirty="0"/>
              <a:t>ERASE </a:t>
            </a:r>
            <a:r>
              <a:rPr lang="el-GR" dirty="0"/>
              <a:t>ηλεκτρόνια διαπερνούν το φράγμα του μονωτή. Αυτό προκαλεί φθορά στο πλέγμα των μορίων του μονωτή και μετά από κάποιο πλήθος εγγραφών ο μονωτής μπορεί να καταρρεύσει παύοντας να κάνει τη δουλειά του. Το κελί </a:t>
            </a:r>
            <a:r>
              <a:rPr lang="el-GR" dirty="0" err="1"/>
              <a:t>αχρηστεύεται</a:t>
            </a:r>
            <a:r>
              <a:rPr lang="el-GR" dirty="0"/>
              <a:t>.</a:t>
            </a:r>
          </a:p>
          <a:p>
            <a:r>
              <a:rPr lang="el-GR" dirty="0"/>
              <a:t>Τυπικά οι μνήμες </a:t>
            </a:r>
            <a:r>
              <a:rPr lang="en-US" dirty="0"/>
              <a:t>flash</a:t>
            </a:r>
            <a:r>
              <a:rPr lang="el-GR" dirty="0"/>
              <a:t> </a:t>
            </a:r>
            <a:r>
              <a:rPr lang="el-GR" dirty="0" err="1"/>
              <a:t>αχρηστεύονται</a:t>
            </a:r>
            <a:r>
              <a:rPr lang="el-GR" dirty="0"/>
              <a:t> μετά από περίπου 100Κ εγγραφές.</a:t>
            </a:r>
          </a:p>
        </p:txBody>
      </p:sp>
    </p:spTree>
    <p:extLst>
      <p:ext uri="{BB962C8B-B14F-4D97-AF65-F5344CB8AC3E}">
        <p14:creationId xmlns:p14="http://schemas.microsoft.com/office/powerpoint/2010/main" val="2545663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06443-8704-4DFF-B6BA-D8F1150C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Βασικό κύκλωμα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BE661-2E67-4C99-8637-78618B0A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B5C0D7-E505-425F-AB8F-AFA9FC4BA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F3F69-84BA-48BA-BDA9-E60200F7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2157594-EC7C-4E11-8DCD-DA9664F18A1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76300" y="1389504"/>
            <a:ext cx="7772400" cy="911263"/>
          </a:xfrm>
        </p:spPr>
        <p:txBody>
          <a:bodyPr/>
          <a:lstStyle/>
          <a:p>
            <a:r>
              <a:rPr lang="el-GR" sz="2400" dirty="0"/>
              <a:t>Κλασικό</a:t>
            </a:r>
            <a:r>
              <a:rPr lang="en-US" sz="2400" dirty="0"/>
              <a:t> MOSFET Transistor</a:t>
            </a:r>
            <a:r>
              <a:rPr lang="el-GR" sz="2400" dirty="0"/>
              <a:t> αλλά αντί για μια έχει δύο πύλες:</a:t>
            </a:r>
            <a:r>
              <a:rPr lang="en-US" sz="2400" dirty="0"/>
              <a:t> Control Gate, Floating Gate</a:t>
            </a:r>
            <a:endParaRPr lang="el-GR" sz="2400" dirty="0"/>
          </a:p>
          <a:p>
            <a:endParaRPr lang="el-GR" dirty="0"/>
          </a:p>
        </p:txBody>
      </p:sp>
      <p:sp>
        <p:nvSpPr>
          <p:cNvPr id="63" name="Parallelogram 62">
            <a:extLst>
              <a:ext uri="{FF2B5EF4-FFF2-40B4-BE49-F238E27FC236}">
                <a16:creationId xmlns:a16="http://schemas.microsoft.com/office/drawing/2014/main" id="{C8E5FC2C-657A-4DA3-891B-10C826B65655}"/>
              </a:ext>
            </a:extLst>
          </p:cNvPr>
          <p:cNvSpPr/>
          <p:nvPr/>
        </p:nvSpPr>
        <p:spPr>
          <a:xfrm>
            <a:off x="1516940" y="3681625"/>
            <a:ext cx="3347462" cy="607918"/>
          </a:xfrm>
          <a:prstGeom prst="parallelogram">
            <a:avLst>
              <a:gd name="adj" fmla="val 19266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4" name="Parallelogram 63">
            <a:extLst>
              <a:ext uri="{FF2B5EF4-FFF2-40B4-BE49-F238E27FC236}">
                <a16:creationId xmlns:a16="http://schemas.microsoft.com/office/drawing/2014/main" id="{8F44E900-102C-4634-AA47-8B5077113C89}"/>
              </a:ext>
            </a:extLst>
          </p:cNvPr>
          <p:cNvSpPr/>
          <p:nvPr/>
        </p:nvSpPr>
        <p:spPr>
          <a:xfrm rot="5400000" flipV="1">
            <a:off x="3534080" y="3814731"/>
            <a:ext cx="1463430" cy="1197218"/>
          </a:xfrm>
          <a:prstGeom prst="parallelogram">
            <a:avLst>
              <a:gd name="adj" fmla="val 5205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43A1F22-5CCB-4FB7-97A9-6B8587687946}"/>
              </a:ext>
            </a:extLst>
          </p:cNvPr>
          <p:cNvSpPr/>
          <p:nvPr/>
        </p:nvSpPr>
        <p:spPr>
          <a:xfrm>
            <a:off x="1516940" y="4293096"/>
            <a:ext cx="2150244" cy="85195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25838C-09B2-4FEB-8AC1-3CA4E96F7D76}"/>
              </a:ext>
            </a:extLst>
          </p:cNvPr>
          <p:cNvSpPr/>
          <p:nvPr/>
        </p:nvSpPr>
        <p:spPr>
          <a:xfrm>
            <a:off x="1768060" y="4285989"/>
            <a:ext cx="504056" cy="33173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5DF550B-3020-4B7F-953C-4EFA4C505796}"/>
              </a:ext>
            </a:extLst>
          </p:cNvPr>
          <p:cNvSpPr/>
          <p:nvPr/>
        </p:nvSpPr>
        <p:spPr>
          <a:xfrm>
            <a:off x="2938643" y="4293096"/>
            <a:ext cx="504056" cy="32463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Parallelogram 67">
            <a:extLst>
              <a:ext uri="{FF2B5EF4-FFF2-40B4-BE49-F238E27FC236}">
                <a16:creationId xmlns:a16="http://schemas.microsoft.com/office/drawing/2014/main" id="{1592282A-9B8C-44FF-80A8-183CECB78B93}"/>
              </a:ext>
            </a:extLst>
          </p:cNvPr>
          <p:cNvSpPr/>
          <p:nvPr/>
        </p:nvSpPr>
        <p:spPr>
          <a:xfrm>
            <a:off x="2929110" y="3685179"/>
            <a:ext cx="1689490" cy="607917"/>
          </a:xfrm>
          <a:prstGeom prst="parallelogram">
            <a:avLst>
              <a:gd name="adj" fmla="val 19266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Parallelogram 68">
            <a:extLst>
              <a:ext uri="{FF2B5EF4-FFF2-40B4-BE49-F238E27FC236}">
                <a16:creationId xmlns:a16="http://schemas.microsoft.com/office/drawing/2014/main" id="{016BCD55-FC76-4B38-928A-0D3628A7A9A8}"/>
              </a:ext>
            </a:extLst>
          </p:cNvPr>
          <p:cNvSpPr/>
          <p:nvPr/>
        </p:nvSpPr>
        <p:spPr>
          <a:xfrm>
            <a:off x="1765975" y="3681625"/>
            <a:ext cx="1689490" cy="607917"/>
          </a:xfrm>
          <a:prstGeom prst="parallelogram">
            <a:avLst>
              <a:gd name="adj" fmla="val 19266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FB045A0-C12A-4702-BCF4-B61541C13906}"/>
              </a:ext>
            </a:extLst>
          </p:cNvPr>
          <p:cNvSpPr txBox="1"/>
          <p:nvPr/>
        </p:nvSpPr>
        <p:spPr>
          <a:xfrm>
            <a:off x="5063819" y="2352633"/>
            <a:ext cx="3079971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l-GR" b="0" dirty="0">
                <a:latin typeface="Calibri" panose="020F0502020204030204" pitchFamily="34" charset="0"/>
                <a:cs typeface="Calibri" panose="020F0502020204030204" pitchFamily="34" charset="0"/>
              </a:rPr>
              <a:t>Πύλη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="0" dirty="0">
                <a:latin typeface="Calibri" panose="020F0502020204030204" pitchFamily="34" charset="0"/>
                <a:cs typeface="Calibri" panose="020F0502020204030204" pitchFamily="34" charset="0"/>
              </a:rPr>
              <a:t>Ελέγχου 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(Control Gate)</a:t>
            </a:r>
            <a:endParaRPr lang="el-GR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28074DE1-CB40-4618-8646-F0E172AABBA9}"/>
              </a:ext>
            </a:extLst>
          </p:cNvPr>
          <p:cNvCxnSpPr>
            <a:cxnSpLocks/>
            <a:stCxn id="76" idx="1"/>
          </p:cNvCxnSpPr>
          <p:nvPr/>
        </p:nvCxnSpPr>
        <p:spPr>
          <a:xfrm flipH="1">
            <a:off x="3953831" y="2552688"/>
            <a:ext cx="1109988" cy="465376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0FBA259-A8D7-474A-94A8-7A1DA9279325}"/>
              </a:ext>
            </a:extLst>
          </p:cNvPr>
          <p:cNvCxnSpPr>
            <a:cxnSpLocks/>
            <a:stCxn id="84" idx="0"/>
          </p:cNvCxnSpPr>
          <p:nvPr/>
        </p:nvCxnSpPr>
        <p:spPr>
          <a:xfrm flipH="1" flipV="1">
            <a:off x="2753890" y="4998695"/>
            <a:ext cx="1" cy="36479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82E1622-2AC4-4498-8187-877E28A392A2}"/>
              </a:ext>
            </a:extLst>
          </p:cNvPr>
          <p:cNvCxnSpPr>
            <a:cxnSpLocks/>
            <a:stCxn id="81" idx="1"/>
          </p:cNvCxnSpPr>
          <p:nvPr/>
        </p:nvCxnSpPr>
        <p:spPr>
          <a:xfrm flipH="1" flipV="1">
            <a:off x="3676717" y="4021553"/>
            <a:ext cx="1436720" cy="43190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77BDC0A4-65CF-4338-8294-4F05AB8722AD}"/>
              </a:ext>
            </a:extLst>
          </p:cNvPr>
          <p:cNvSpPr txBox="1"/>
          <p:nvPr/>
        </p:nvSpPr>
        <p:spPr>
          <a:xfrm>
            <a:off x="5113437" y="4109333"/>
            <a:ext cx="1102062" cy="68825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l-GR" b="0" dirty="0">
                <a:latin typeface="Calibri" panose="020F0502020204030204" pitchFamily="34" charset="0"/>
                <a:cs typeface="Calibri" panose="020F0502020204030204" pitchFamily="34" charset="0"/>
              </a:rPr>
              <a:t>Νόθευση</a:t>
            </a:r>
          </a:p>
          <a:p>
            <a:pPr>
              <a:spcBef>
                <a:spcPts val="0"/>
              </a:spcBef>
            </a:pPr>
            <a:r>
              <a:rPr lang="el-GR" b="0" dirty="0">
                <a:latin typeface="Calibri" panose="020F0502020204030204" pitchFamily="34" charset="0"/>
                <a:cs typeface="Calibri" panose="020F0502020204030204" pitchFamily="34" charset="0"/>
              </a:rPr>
              <a:t>τύπου 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l-GR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D564BD0-0EEA-47ED-92BA-4F3C4277E722}"/>
              </a:ext>
            </a:extLst>
          </p:cNvPr>
          <p:cNvSpPr txBox="1"/>
          <p:nvPr/>
        </p:nvSpPr>
        <p:spPr>
          <a:xfrm>
            <a:off x="1553950" y="5363490"/>
            <a:ext cx="2399881" cy="68825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l-GR" b="0" dirty="0">
                <a:latin typeface="Calibri" panose="020F0502020204030204" pitchFamily="34" charset="0"/>
                <a:cs typeface="Calibri" panose="020F0502020204030204" pitchFamily="34" charset="0"/>
              </a:rPr>
              <a:t>Υπόστρωμα Πυριτίου</a:t>
            </a:r>
          </a:p>
          <a:p>
            <a:pPr algn="ctr">
              <a:spcBef>
                <a:spcPts val="0"/>
              </a:spcBef>
            </a:pPr>
            <a:r>
              <a:rPr lang="el-GR" b="0" dirty="0">
                <a:latin typeface="Calibri" panose="020F0502020204030204" pitchFamily="34" charset="0"/>
                <a:cs typeface="Calibri" panose="020F0502020204030204" pitchFamily="34" charset="0"/>
              </a:rPr>
              <a:t>Νόθευση τύπου 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el-GR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CBCF957-5CBE-408F-8A06-B5AAC72C97DC}"/>
              </a:ext>
            </a:extLst>
          </p:cNvPr>
          <p:cNvSpPr txBox="1"/>
          <p:nvPr/>
        </p:nvSpPr>
        <p:spPr>
          <a:xfrm>
            <a:off x="849422" y="3003341"/>
            <a:ext cx="1102062" cy="68825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r"/>
            <a:r>
              <a:rPr lang="el-GR" b="0" dirty="0">
                <a:latin typeface="Calibri" panose="020F0502020204030204" pitchFamily="34" charset="0"/>
                <a:cs typeface="Calibri" panose="020F0502020204030204" pitchFamily="34" charset="0"/>
              </a:rPr>
              <a:t>Νόθευση</a:t>
            </a:r>
          </a:p>
          <a:p>
            <a:pPr algn="r">
              <a:spcBef>
                <a:spcPts val="0"/>
              </a:spcBef>
            </a:pPr>
            <a:r>
              <a:rPr lang="el-GR" b="0" dirty="0">
                <a:latin typeface="Calibri" panose="020F0502020204030204" pitchFamily="34" charset="0"/>
                <a:cs typeface="Calibri" panose="020F0502020204030204" pitchFamily="34" charset="0"/>
              </a:rPr>
              <a:t>τύπου 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l-GR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3AFE5D4-84B2-4877-A382-FE94DD41579F}"/>
              </a:ext>
            </a:extLst>
          </p:cNvPr>
          <p:cNvCxnSpPr>
            <a:cxnSpLocks/>
            <a:stCxn id="51" idx="2"/>
            <a:endCxn id="66" idx="0"/>
          </p:cNvCxnSpPr>
          <p:nvPr/>
        </p:nvCxnSpPr>
        <p:spPr>
          <a:xfrm>
            <a:off x="1400453" y="3691597"/>
            <a:ext cx="619635" cy="59439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5232D230-540E-48FC-BC83-7362C6383069}"/>
              </a:ext>
            </a:extLst>
          </p:cNvPr>
          <p:cNvSpPr txBox="1"/>
          <p:nvPr/>
        </p:nvSpPr>
        <p:spPr>
          <a:xfrm>
            <a:off x="5063819" y="3077803"/>
            <a:ext cx="3589958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l-GR" b="0" dirty="0">
                <a:latin typeface="Calibri" panose="020F0502020204030204" pitchFamily="34" charset="0"/>
                <a:cs typeface="Calibri" panose="020F0502020204030204" pitchFamily="34" charset="0"/>
              </a:rPr>
              <a:t>Επιπλέουσα Πύλη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 (Floating Gate)</a:t>
            </a:r>
            <a:endParaRPr lang="el-GR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0A33D0F8-A215-40B4-875A-F76A7D365F45}"/>
              </a:ext>
            </a:extLst>
          </p:cNvPr>
          <p:cNvCxnSpPr>
            <a:cxnSpLocks/>
            <a:stCxn id="99" idx="1"/>
          </p:cNvCxnSpPr>
          <p:nvPr/>
        </p:nvCxnSpPr>
        <p:spPr>
          <a:xfrm flipH="1">
            <a:off x="4161696" y="3277858"/>
            <a:ext cx="902123" cy="16548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83E30AAE-40D4-4887-A59A-CD1AAAEE6B6B}"/>
              </a:ext>
            </a:extLst>
          </p:cNvPr>
          <p:cNvGrpSpPr/>
          <p:nvPr/>
        </p:nvGrpSpPr>
        <p:grpSpPr>
          <a:xfrm>
            <a:off x="2271206" y="2691013"/>
            <a:ext cx="1890764" cy="1976585"/>
            <a:chOff x="2271206" y="2691013"/>
            <a:chExt cx="1890764" cy="1976585"/>
          </a:xfrm>
        </p:grpSpPr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BA649868-499A-4213-AA75-1866DAC31DE0}"/>
                </a:ext>
              </a:extLst>
            </p:cNvPr>
            <p:cNvSpPr/>
            <p:nvPr/>
          </p:nvSpPr>
          <p:spPr>
            <a:xfrm>
              <a:off x="2271206" y="3173579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A51A3698-CAC2-4D3D-A3F4-DFADABE39253}"/>
                </a:ext>
              </a:extLst>
            </p:cNvPr>
            <p:cNvSpPr/>
            <p:nvPr/>
          </p:nvSpPr>
          <p:spPr>
            <a:xfrm>
              <a:off x="2271206" y="2929906"/>
              <a:ext cx="1890490" cy="1651222"/>
            </a:xfrm>
            <a:prstGeom prst="cube">
              <a:avLst>
                <a:gd name="adj" fmla="val 74305"/>
              </a:avLst>
            </a:prstGeom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" name="Cube 96">
              <a:extLst>
                <a:ext uri="{FF2B5EF4-FFF2-40B4-BE49-F238E27FC236}">
                  <a16:creationId xmlns:a16="http://schemas.microsoft.com/office/drawing/2014/main" id="{85DB3B99-53ED-453E-A8A0-3A9DEB777B49}"/>
                </a:ext>
              </a:extLst>
            </p:cNvPr>
            <p:cNvSpPr/>
            <p:nvPr/>
          </p:nvSpPr>
          <p:spPr>
            <a:xfrm>
              <a:off x="2271206" y="2826392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1" name="Cube 100">
              <a:extLst>
                <a:ext uri="{FF2B5EF4-FFF2-40B4-BE49-F238E27FC236}">
                  <a16:creationId xmlns:a16="http://schemas.microsoft.com/office/drawing/2014/main" id="{70FF2D01-3089-44EF-8417-FF50FCF2465D}"/>
                </a:ext>
              </a:extLst>
            </p:cNvPr>
            <p:cNvSpPr/>
            <p:nvPr/>
          </p:nvSpPr>
          <p:spPr>
            <a:xfrm>
              <a:off x="2271480" y="2691013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rgbClr val="C00000"/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C1EECC95-DA87-47A2-99A9-37A0D8C21DAF}"/>
              </a:ext>
            </a:extLst>
          </p:cNvPr>
          <p:cNvSpPr txBox="1"/>
          <p:nvPr/>
        </p:nvSpPr>
        <p:spPr>
          <a:xfrm>
            <a:off x="5063819" y="2731208"/>
            <a:ext cx="1077318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l-GR" b="0" dirty="0">
                <a:latin typeface="Calibri" panose="020F0502020204030204" pitchFamily="34" charset="0"/>
                <a:cs typeface="Calibri" panose="020F0502020204030204" pitchFamily="34" charset="0"/>
              </a:rPr>
              <a:t>Μόνωση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B8E0171-A1A6-4A44-89F5-78D52B2F8743}"/>
              </a:ext>
            </a:extLst>
          </p:cNvPr>
          <p:cNvCxnSpPr>
            <a:cxnSpLocks/>
            <a:stCxn id="102" idx="1"/>
          </p:cNvCxnSpPr>
          <p:nvPr/>
        </p:nvCxnSpPr>
        <p:spPr>
          <a:xfrm flipH="1">
            <a:off x="4161696" y="2931263"/>
            <a:ext cx="902123" cy="33872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TextBox 104">
            <a:extLst>
              <a:ext uri="{FF2B5EF4-FFF2-40B4-BE49-F238E27FC236}">
                <a16:creationId xmlns:a16="http://schemas.microsoft.com/office/drawing/2014/main" id="{F423F9CB-7A10-4A2E-B243-885C4AECBBF0}"/>
              </a:ext>
            </a:extLst>
          </p:cNvPr>
          <p:cNvSpPr txBox="1"/>
          <p:nvPr/>
        </p:nvSpPr>
        <p:spPr>
          <a:xfrm>
            <a:off x="5063819" y="3437575"/>
            <a:ext cx="1077318" cy="40011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l-GR" b="0" dirty="0">
                <a:latin typeface="Calibri" panose="020F0502020204030204" pitchFamily="34" charset="0"/>
                <a:cs typeface="Calibri" panose="020F0502020204030204" pitchFamily="34" charset="0"/>
              </a:rPr>
              <a:t>Μόνωση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FF31027-BABB-4182-8489-5EA7ADC2CD2A}"/>
              </a:ext>
            </a:extLst>
          </p:cNvPr>
          <p:cNvCxnSpPr>
            <a:cxnSpLocks/>
            <a:stCxn id="105" idx="1"/>
          </p:cNvCxnSpPr>
          <p:nvPr/>
        </p:nvCxnSpPr>
        <p:spPr>
          <a:xfrm flipH="1" flipV="1">
            <a:off x="4161696" y="3603060"/>
            <a:ext cx="902123" cy="3457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24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ontent Placeholder 7">
            <a:extLst>
              <a:ext uri="{FF2B5EF4-FFF2-40B4-BE49-F238E27FC236}">
                <a16:creationId xmlns:a16="http://schemas.microsoft.com/office/drawing/2014/main" id="{557C70AC-B985-42AA-BA26-656A895ADAA8}"/>
              </a:ext>
            </a:extLst>
          </p:cNvPr>
          <p:cNvSpPr txBox="1">
            <a:spLocks/>
          </p:cNvSpPr>
          <p:nvPr/>
        </p:nvSpPr>
        <p:spPr>
          <a:xfrm>
            <a:off x="539553" y="1447800"/>
            <a:ext cx="8147248" cy="2192046"/>
          </a:xfrm>
          <a:prstGeom prst="rect">
            <a:avLst/>
          </a:prstGeom>
          <a:ln w="1270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Εφαρμόζουμε υψηλή τάση 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400" b="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WRITE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στην πύλη ελέγχου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l-GR" sz="2400" b="0" dirty="0">
                <a:latin typeface="Calibri" panose="020F0502020204030204" pitchFamily="34" charset="0"/>
                <a:cs typeface="Calibri" panose="020F0502020204030204" pitchFamily="34" charset="0"/>
              </a:rPr>
              <a:t>Μέρος των ηλεκτρονίων που ρέουν μεταξύ Α και Β «πηδούν» το φράγμα του μονωτή και εγκλωβίζονται στην επιπλέουσα πύλη</a:t>
            </a:r>
            <a:endParaRPr lang="en-US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206443-8704-4DFF-B6BA-D8F1150C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Λειτουργία </a:t>
            </a:r>
            <a:r>
              <a:rPr lang="en-US" dirty="0"/>
              <a:t>FLASH - WRITE</a:t>
            </a:r>
            <a:endParaRPr lang="el-G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BE661-2E67-4C99-8637-78618B0A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B5C0D7-E505-425F-AB8F-AFA9FC4BA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F3F69-84BA-48BA-BDA9-E60200F7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63" name="Parallelogram 62">
            <a:extLst>
              <a:ext uri="{FF2B5EF4-FFF2-40B4-BE49-F238E27FC236}">
                <a16:creationId xmlns:a16="http://schemas.microsoft.com/office/drawing/2014/main" id="{C8E5FC2C-657A-4DA3-891B-10C826B65655}"/>
              </a:ext>
            </a:extLst>
          </p:cNvPr>
          <p:cNvSpPr/>
          <p:nvPr/>
        </p:nvSpPr>
        <p:spPr>
          <a:xfrm>
            <a:off x="3057252" y="4193663"/>
            <a:ext cx="3347462" cy="607918"/>
          </a:xfrm>
          <a:prstGeom prst="parallelogram">
            <a:avLst>
              <a:gd name="adj" fmla="val 19266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4" name="Parallelogram 63">
            <a:extLst>
              <a:ext uri="{FF2B5EF4-FFF2-40B4-BE49-F238E27FC236}">
                <a16:creationId xmlns:a16="http://schemas.microsoft.com/office/drawing/2014/main" id="{8F44E900-102C-4634-AA47-8B5077113C89}"/>
              </a:ext>
            </a:extLst>
          </p:cNvPr>
          <p:cNvSpPr/>
          <p:nvPr/>
        </p:nvSpPr>
        <p:spPr>
          <a:xfrm rot="5400000" flipV="1">
            <a:off x="5074392" y="4326769"/>
            <a:ext cx="1463430" cy="1197218"/>
          </a:xfrm>
          <a:prstGeom prst="parallelogram">
            <a:avLst>
              <a:gd name="adj" fmla="val 5205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43A1F22-5CCB-4FB7-97A9-6B8587687946}"/>
              </a:ext>
            </a:extLst>
          </p:cNvPr>
          <p:cNvSpPr/>
          <p:nvPr/>
        </p:nvSpPr>
        <p:spPr>
          <a:xfrm>
            <a:off x="3057252" y="4805134"/>
            <a:ext cx="2150244" cy="85195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25838C-09B2-4FEB-8AC1-3CA4E96F7D76}"/>
              </a:ext>
            </a:extLst>
          </p:cNvPr>
          <p:cNvSpPr/>
          <p:nvPr/>
        </p:nvSpPr>
        <p:spPr>
          <a:xfrm>
            <a:off x="3308372" y="4798027"/>
            <a:ext cx="504056" cy="33173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5DF550B-3020-4B7F-953C-4EFA4C505796}"/>
              </a:ext>
            </a:extLst>
          </p:cNvPr>
          <p:cNvSpPr/>
          <p:nvPr/>
        </p:nvSpPr>
        <p:spPr>
          <a:xfrm>
            <a:off x="4478955" y="4805134"/>
            <a:ext cx="504056" cy="32463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Parallelogram 67">
            <a:extLst>
              <a:ext uri="{FF2B5EF4-FFF2-40B4-BE49-F238E27FC236}">
                <a16:creationId xmlns:a16="http://schemas.microsoft.com/office/drawing/2014/main" id="{1592282A-9B8C-44FF-80A8-183CECB78B93}"/>
              </a:ext>
            </a:extLst>
          </p:cNvPr>
          <p:cNvSpPr/>
          <p:nvPr/>
        </p:nvSpPr>
        <p:spPr>
          <a:xfrm>
            <a:off x="4469422" y="4197217"/>
            <a:ext cx="1689490" cy="607917"/>
          </a:xfrm>
          <a:prstGeom prst="parallelogram">
            <a:avLst>
              <a:gd name="adj" fmla="val 19266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Parallelogram 68">
            <a:extLst>
              <a:ext uri="{FF2B5EF4-FFF2-40B4-BE49-F238E27FC236}">
                <a16:creationId xmlns:a16="http://schemas.microsoft.com/office/drawing/2014/main" id="{016BCD55-FC76-4B38-928A-0D3628A7A9A8}"/>
              </a:ext>
            </a:extLst>
          </p:cNvPr>
          <p:cNvSpPr/>
          <p:nvPr/>
        </p:nvSpPr>
        <p:spPr>
          <a:xfrm>
            <a:off x="3306287" y="4193663"/>
            <a:ext cx="1689490" cy="607917"/>
          </a:xfrm>
          <a:prstGeom prst="parallelogram">
            <a:avLst>
              <a:gd name="adj" fmla="val 19266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E42698-3630-4011-8D93-7C07656C7604}"/>
              </a:ext>
            </a:extLst>
          </p:cNvPr>
          <p:cNvSpPr txBox="1"/>
          <p:nvPr/>
        </p:nvSpPr>
        <p:spPr>
          <a:xfrm>
            <a:off x="4566792" y="5153037"/>
            <a:ext cx="281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7C2E227-4E5C-4C02-8F04-BF68E547F9DF}"/>
              </a:ext>
            </a:extLst>
          </p:cNvPr>
          <p:cNvSpPr txBox="1"/>
          <p:nvPr/>
        </p:nvSpPr>
        <p:spPr>
          <a:xfrm>
            <a:off x="3396209" y="5153037"/>
            <a:ext cx="281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BDADDEB-4C49-4B93-9E17-D90B5B7950B4}"/>
              </a:ext>
            </a:extLst>
          </p:cNvPr>
          <p:cNvSpPr txBox="1"/>
          <p:nvPr/>
        </p:nvSpPr>
        <p:spPr>
          <a:xfrm>
            <a:off x="3792439" y="4872653"/>
            <a:ext cx="71878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el-GR" dirty="0">
                <a:solidFill>
                  <a:schemeClr val="bg1"/>
                </a:solidFill>
              </a:rPr>
              <a:t>--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6B68A45-E333-4DDA-9118-A2F97D4EE825}"/>
              </a:ext>
            </a:extLst>
          </p:cNvPr>
          <p:cNvGrpSpPr/>
          <p:nvPr/>
        </p:nvGrpSpPr>
        <p:grpSpPr>
          <a:xfrm>
            <a:off x="3814513" y="3209098"/>
            <a:ext cx="1890764" cy="1976585"/>
            <a:chOff x="2271206" y="2691013"/>
            <a:chExt cx="1890764" cy="1976585"/>
          </a:xfrm>
        </p:grpSpPr>
        <p:sp>
          <p:nvSpPr>
            <p:cNvPr id="94" name="Cube 93">
              <a:extLst>
                <a:ext uri="{FF2B5EF4-FFF2-40B4-BE49-F238E27FC236}">
                  <a16:creationId xmlns:a16="http://schemas.microsoft.com/office/drawing/2014/main" id="{5C0AA632-1348-4F31-A0A7-886837D73DE4}"/>
                </a:ext>
              </a:extLst>
            </p:cNvPr>
            <p:cNvSpPr/>
            <p:nvPr/>
          </p:nvSpPr>
          <p:spPr>
            <a:xfrm>
              <a:off x="2271206" y="3173579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5" name="Cube 94">
              <a:extLst>
                <a:ext uri="{FF2B5EF4-FFF2-40B4-BE49-F238E27FC236}">
                  <a16:creationId xmlns:a16="http://schemas.microsoft.com/office/drawing/2014/main" id="{1C6A8B33-D56C-4635-A662-06F695F916DA}"/>
                </a:ext>
              </a:extLst>
            </p:cNvPr>
            <p:cNvSpPr/>
            <p:nvPr/>
          </p:nvSpPr>
          <p:spPr>
            <a:xfrm>
              <a:off x="2271206" y="2929906"/>
              <a:ext cx="1890490" cy="1651222"/>
            </a:xfrm>
            <a:prstGeom prst="cube">
              <a:avLst>
                <a:gd name="adj" fmla="val 74305"/>
              </a:avLst>
            </a:prstGeom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9EEF967B-5AD0-459A-A80E-329EABF551FC}"/>
                </a:ext>
              </a:extLst>
            </p:cNvPr>
            <p:cNvSpPr/>
            <p:nvPr/>
          </p:nvSpPr>
          <p:spPr>
            <a:xfrm>
              <a:off x="2271206" y="2826392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" name="Cube 96">
              <a:extLst>
                <a:ext uri="{FF2B5EF4-FFF2-40B4-BE49-F238E27FC236}">
                  <a16:creationId xmlns:a16="http://schemas.microsoft.com/office/drawing/2014/main" id="{3463DFF7-4F9A-48AC-AE9A-9FDD49159912}"/>
                </a:ext>
              </a:extLst>
            </p:cNvPr>
            <p:cNvSpPr/>
            <p:nvPr/>
          </p:nvSpPr>
          <p:spPr>
            <a:xfrm>
              <a:off x="2271480" y="2691013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rgbClr val="C00000"/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44C160-09E1-4623-AE9D-B767FF597156}"/>
              </a:ext>
            </a:extLst>
          </p:cNvPr>
          <p:cNvCxnSpPr>
            <a:cxnSpLocks/>
            <a:stCxn id="66" idx="3"/>
            <a:endCxn id="67" idx="1"/>
          </p:cNvCxnSpPr>
          <p:nvPr/>
        </p:nvCxnSpPr>
        <p:spPr>
          <a:xfrm>
            <a:off x="3812428" y="4963896"/>
            <a:ext cx="666527" cy="3553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C5DE271C-00DA-4728-96EE-CCC44784D768}"/>
              </a:ext>
            </a:extLst>
          </p:cNvPr>
          <p:cNvCxnSpPr/>
          <p:nvPr/>
        </p:nvCxnSpPr>
        <p:spPr>
          <a:xfrm rot="5400000" flipH="1" flipV="1">
            <a:off x="3751703" y="4613763"/>
            <a:ext cx="369339" cy="247889"/>
          </a:xfrm>
          <a:prstGeom prst="curvedConnector3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932B0562-7524-4F74-A8BC-D6A911B8403A}"/>
              </a:ext>
            </a:extLst>
          </p:cNvPr>
          <p:cNvSpPr txBox="1"/>
          <p:nvPr/>
        </p:nvSpPr>
        <p:spPr>
          <a:xfrm>
            <a:off x="3782713" y="4354758"/>
            <a:ext cx="71878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el-GR" dirty="0">
                <a:solidFill>
                  <a:schemeClr val="bg1"/>
                </a:solidFill>
              </a:rPr>
              <a:t>--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66AD1690-8BDC-424E-BED5-795A1AF32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821241"/>
            <a:ext cx="329806" cy="1440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82E5F365-FC9B-434D-8809-B31A8AE5B10F}"/>
              </a:ext>
            </a:extLst>
          </p:cNvPr>
          <p:cNvSpPr txBox="1"/>
          <p:nvPr/>
        </p:nvSpPr>
        <p:spPr>
          <a:xfrm>
            <a:off x="2903039" y="5693186"/>
            <a:ext cx="681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GND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6" name="Straight Connector 6">
            <a:extLst>
              <a:ext uri="{FF2B5EF4-FFF2-40B4-BE49-F238E27FC236}">
                <a16:creationId xmlns:a16="http://schemas.microsoft.com/office/drawing/2014/main" id="{DDCACE2D-F71A-4842-B243-4F75085D7642}"/>
              </a:ext>
            </a:extLst>
          </p:cNvPr>
          <p:cNvCxnSpPr>
            <a:cxnSpLocks/>
            <a:stCxn id="74" idx="0"/>
            <a:endCxn id="69" idx="3"/>
          </p:cNvCxnSpPr>
          <p:nvPr/>
        </p:nvCxnSpPr>
        <p:spPr>
          <a:xfrm rot="5400000" flipH="1" flipV="1">
            <a:off x="2633222" y="4889038"/>
            <a:ext cx="1019661" cy="844747"/>
          </a:xfrm>
          <a:prstGeom prst="bentConnector3">
            <a:avLst>
              <a:gd name="adj1" fmla="val 144801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">
            <a:extLst>
              <a:ext uri="{FF2B5EF4-FFF2-40B4-BE49-F238E27FC236}">
                <a16:creationId xmlns:a16="http://schemas.microsoft.com/office/drawing/2014/main" id="{617B5863-FDA4-490E-9977-8DC9E468E660}"/>
              </a:ext>
            </a:extLst>
          </p:cNvPr>
          <p:cNvCxnSpPr>
            <a:cxnSpLocks/>
            <a:endCxn id="71" idx="2"/>
          </p:cNvCxnSpPr>
          <p:nvPr/>
        </p:nvCxnSpPr>
        <p:spPr>
          <a:xfrm flipV="1">
            <a:off x="4836710" y="3212976"/>
            <a:ext cx="0" cy="576064"/>
          </a:xfrm>
          <a:prstGeom prst="straightConnector1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64EC036F-D8BC-4758-A664-EB0AB54DC367}"/>
              </a:ext>
            </a:extLst>
          </p:cNvPr>
          <p:cNvSpPr txBox="1"/>
          <p:nvPr/>
        </p:nvSpPr>
        <p:spPr>
          <a:xfrm>
            <a:off x="4427984" y="2812866"/>
            <a:ext cx="81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WRITE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6" name="Straight Connector 6">
            <a:extLst>
              <a:ext uri="{FF2B5EF4-FFF2-40B4-BE49-F238E27FC236}">
                <a16:creationId xmlns:a16="http://schemas.microsoft.com/office/drawing/2014/main" id="{26242077-45F7-48BE-8ABD-A1EA32370338}"/>
              </a:ext>
            </a:extLst>
          </p:cNvPr>
          <p:cNvCxnSpPr>
            <a:cxnSpLocks/>
            <a:stCxn id="68" idx="1"/>
            <a:endCxn id="82" idx="2"/>
          </p:cNvCxnSpPr>
          <p:nvPr/>
        </p:nvCxnSpPr>
        <p:spPr>
          <a:xfrm flipH="1" flipV="1">
            <a:off x="5891467" y="3212976"/>
            <a:ext cx="8306" cy="984241"/>
          </a:xfrm>
          <a:prstGeom prst="straightConnector1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7AD189E-CD99-4DFF-952F-08C92BB84D91}"/>
              </a:ext>
            </a:extLst>
          </p:cNvPr>
          <p:cNvSpPr txBox="1"/>
          <p:nvPr/>
        </p:nvSpPr>
        <p:spPr>
          <a:xfrm>
            <a:off x="5482741" y="2812866"/>
            <a:ext cx="81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dd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4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06443-8704-4DFF-B6BA-D8F1150C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Λειτουργία </a:t>
            </a:r>
            <a:r>
              <a:rPr lang="en-US" dirty="0"/>
              <a:t>FLASH - ERASE</a:t>
            </a:r>
            <a:endParaRPr lang="el-G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BE661-2E67-4C99-8637-78618B0A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B5C0D7-E505-425F-AB8F-AFA9FC4BA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F3F69-84BA-48BA-BDA9-E60200F7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63" name="Parallelogram 62">
            <a:extLst>
              <a:ext uri="{FF2B5EF4-FFF2-40B4-BE49-F238E27FC236}">
                <a16:creationId xmlns:a16="http://schemas.microsoft.com/office/drawing/2014/main" id="{C8E5FC2C-657A-4DA3-891B-10C826B65655}"/>
              </a:ext>
            </a:extLst>
          </p:cNvPr>
          <p:cNvSpPr/>
          <p:nvPr/>
        </p:nvSpPr>
        <p:spPr>
          <a:xfrm>
            <a:off x="3037450" y="4193663"/>
            <a:ext cx="3347462" cy="607918"/>
          </a:xfrm>
          <a:prstGeom prst="parallelogram">
            <a:avLst>
              <a:gd name="adj" fmla="val 19266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4" name="Parallelogram 63">
            <a:extLst>
              <a:ext uri="{FF2B5EF4-FFF2-40B4-BE49-F238E27FC236}">
                <a16:creationId xmlns:a16="http://schemas.microsoft.com/office/drawing/2014/main" id="{8F44E900-102C-4634-AA47-8B5077113C89}"/>
              </a:ext>
            </a:extLst>
          </p:cNvPr>
          <p:cNvSpPr/>
          <p:nvPr/>
        </p:nvSpPr>
        <p:spPr>
          <a:xfrm rot="5400000" flipV="1">
            <a:off x="5054590" y="4326769"/>
            <a:ext cx="1463430" cy="1197218"/>
          </a:xfrm>
          <a:prstGeom prst="parallelogram">
            <a:avLst>
              <a:gd name="adj" fmla="val 5205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43A1F22-5CCB-4FB7-97A9-6B8587687946}"/>
              </a:ext>
            </a:extLst>
          </p:cNvPr>
          <p:cNvSpPr/>
          <p:nvPr/>
        </p:nvSpPr>
        <p:spPr>
          <a:xfrm>
            <a:off x="3037450" y="4805134"/>
            <a:ext cx="2150244" cy="85195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25838C-09B2-4FEB-8AC1-3CA4E96F7D76}"/>
              </a:ext>
            </a:extLst>
          </p:cNvPr>
          <p:cNvSpPr/>
          <p:nvPr/>
        </p:nvSpPr>
        <p:spPr>
          <a:xfrm>
            <a:off x="3288570" y="4798027"/>
            <a:ext cx="504056" cy="33173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5DF550B-3020-4B7F-953C-4EFA4C505796}"/>
              </a:ext>
            </a:extLst>
          </p:cNvPr>
          <p:cNvSpPr/>
          <p:nvPr/>
        </p:nvSpPr>
        <p:spPr>
          <a:xfrm>
            <a:off x="4459153" y="4805134"/>
            <a:ext cx="504056" cy="32463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Parallelogram 67">
            <a:extLst>
              <a:ext uri="{FF2B5EF4-FFF2-40B4-BE49-F238E27FC236}">
                <a16:creationId xmlns:a16="http://schemas.microsoft.com/office/drawing/2014/main" id="{1592282A-9B8C-44FF-80A8-183CECB78B93}"/>
              </a:ext>
            </a:extLst>
          </p:cNvPr>
          <p:cNvSpPr/>
          <p:nvPr/>
        </p:nvSpPr>
        <p:spPr>
          <a:xfrm>
            <a:off x="4449620" y="4197217"/>
            <a:ext cx="1689490" cy="607917"/>
          </a:xfrm>
          <a:prstGeom prst="parallelogram">
            <a:avLst>
              <a:gd name="adj" fmla="val 19266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Parallelogram 68">
            <a:extLst>
              <a:ext uri="{FF2B5EF4-FFF2-40B4-BE49-F238E27FC236}">
                <a16:creationId xmlns:a16="http://schemas.microsoft.com/office/drawing/2014/main" id="{016BCD55-FC76-4B38-928A-0D3628A7A9A8}"/>
              </a:ext>
            </a:extLst>
          </p:cNvPr>
          <p:cNvSpPr/>
          <p:nvPr/>
        </p:nvSpPr>
        <p:spPr>
          <a:xfrm>
            <a:off x="3286485" y="4193663"/>
            <a:ext cx="1689490" cy="607917"/>
          </a:xfrm>
          <a:prstGeom prst="parallelogram">
            <a:avLst>
              <a:gd name="adj" fmla="val 19266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E42698-3630-4011-8D93-7C07656C7604}"/>
              </a:ext>
            </a:extLst>
          </p:cNvPr>
          <p:cNvSpPr txBox="1"/>
          <p:nvPr/>
        </p:nvSpPr>
        <p:spPr>
          <a:xfrm>
            <a:off x="4546990" y="5153037"/>
            <a:ext cx="281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7C2E227-4E5C-4C02-8F04-BF68E547F9DF}"/>
              </a:ext>
            </a:extLst>
          </p:cNvPr>
          <p:cNvSpPr txBox="1"/>
          <p:nvPr/>
        </p:nvSpPr>
        <p:spPr>
          <a:xfrm>
            <a:off x="3376407" y="5153037"/>
            <a:ext cx="281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Content Placeholder 7">
            <a:extLst>
              <a:ext uri="{FF2B5EF4-FFF2-40B4-BE49-F238E27FC236}">
                <a16:creationId xmlns:a16="http://schemas.microsoft.com/office/drawing/2014/main" id="{E04A9A00-D290-45FE-AA92-C079F43EA7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3505" y="1447800"/>
            <a:ext cx="8083296" cy="219204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Εφαρμόζουμε ισχυρό αρνητική τάση –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ERASE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στην πύλη ελέγχου και απομακρύνεται το αρνητικό φορτίο από την επιπλέουσα πύλη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πηδώντας το φράγμα του μονωτή.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6B68A45-E333-4DDA-9118-A2F97D4EE825}"/>
              </a:ext>
            </a:extLst>
          </p:cNvPr>
          <p:cNvGrpSpPr/>
          <p:nvPr/>
        </p:nvGrpSpPr>
        <p:grpSpPr>
          <a:xfrm>
            <a:off x="3794711" y="3209098"/>
            <a:ext cx="1890764" cy="1976585"/>
            <a:chOff x="2271206" y="2691013"/>
            <a:chExt cx="1890764" cy="1976585"/>
          </a:xfrm>
        </p:grpSpPr>
        <p:sp>
          <p:nvSpPr>
            <p:cNvPr id="94" name="Cube 93">
              <a:extLst>
                <a:ext uri="{FF2B5EF4-FFF2-40B4-BE49-F238E27FC236}">
                  <a16:creationId xmlns:a16="http://schemas.microsoft.com/office/drawing/2014/main" id="{5C0AA632-1348-4F31-A0A7-886837D73DE4}"/>
                </a:ext>
              </a:extLst>
            </p:cNvPr>
            <p:cNvSpPr/>
            <p:nvPr/>
          </p:nvSpPr>
          <p:spPr>
            <a:xfrm>
              <a:off x="2271206" y="3173579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5" name="Cube 94">
              <a:extLst>
                <a:ext uri="{FF2B5EF4-FFF2-40B4-BE49-F238E27FC236}">
                  <a16:creationId xmlns:a16="http://schemas.microsoft.com/office/drawing/2014/main" id="{1C6A8B33-D56C-4635-A662-06F695F916DA}"/>
                </a:ext>
              </a:extLst>
            </p:cNvPr>
            <p:cNvSpPr/>
            <p:nvPr/>
          </p:nvSpPr>
          <p:spPr>
            <a:xfrm>
              <a:off x="2271206" y="2929906"/>
              <a:ext cx="1890490" cy="1651222"/>
            </a:xfrm>
            <a:prstGeom prst="cube">
              <a:avLst>
                <a:gd name="adj" fmla="val 74305"/>
              </a:avLst>
            </a:prstGeom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9EEF967B-5AD0-459A-A80E-329EABF551FC}"/>
                </a:ext>
              </a:extLst>
            </p:cNvPr>
            <p:cNvSpPr/>
            <p:nvPr/>
          </p:nvSpPr>
          <p:spPr>
            <a:xfrm>
              <a:off x="2271206" y="2826392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" name="Cube 96">
              <a:extLst>
                <a:ext uri="{FF2B5EF4-FFF2-40B4-BE49-F238E27FC236}">
                  <a16:creationId xmlns:a16="http://schemas.microsoft.com/office/drawing/2014/main" id="{3463DFF7-4F9A-48AC-AE9A-9FDD49159912}"/>
                </a:ext>
              </a:extLst>
            </p:cNvPr>
            <p:cNvSpPr/>
            <p:nvPr/>
          </p:nvSpPr>
          <p:spPr>
            <a:xfrm>
              <a:off x="2271480" y="2691013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rgbClr val="C00000"/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pic>
        <p:nvPicPr>
          <p:cNvPr id="74" name="Picture 73">
            <a:extLst>
              <a:ext uri="{FF2B5EF4-FFF2-40B4-BE49-F238E27FC236}">
                <a16:creationId xmlns:a16="http://schemas.microsoft.com/office/drawing/2014/main" id="{66AD1690-8BDC-424E-BED5-795A1AF32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974" y="5821241"/>
            <a:ext cx="329806" cy="1440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82E5F365-FC9B-434D-8809-B31A8AE5B10F}"/>
              </a:ext>
            </a:extLst>
          </p:cNvPr>
          <p:cNvSpPr txBox="1"/>
          <p:nvPr/>
        </p:nvSpPr>
        <p:spPr>
          <a:xfrm>
            <a:off x="2883237" y="5693186"/>
            <a:ext cx="681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GND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6" name="Straight Connector 6">
            <a:extLst>
              <a:ext uri="{FF2B5EF4-FFF2-40B4-BE49-F238E27FC236}">
                <a16:creationId xmlns:a16="http://schemas.microsoft.com/office/drawing/2014/main" id="{DDCACE2D-F71A-4842-B243-4F75085D7642}"/>
              </a:ext>
            </a:extLst>
          </p:cNvPr>
          <p:cNvCxnSpPr>
            <a:cxnSpLocks/>
            <a:stCxn id="74" idx="0"/>
            <a:endCxn id="69" idx="3"/>
          </p:cNvCxnSpPr>
          <p:nvPr/>
        </p:nvCxnSpPr>
        <p:spPr>
          <a:xfrm rot="5400000" flipH="1" flipV="1">
            <a:off x="2613420" y="4889038"/>
            <a:ext cx="1019661" cy="844747"/>
          </a:xfrm>
          <a:prstGeom prst="bentConnector3">
            <a:avLst>
              <a:gd name="adj1" fmla="val 144801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BBE16980-003F-417B-B0D7-263A0EF8AD51}"/>
              </a:ext>
            </a:extLst>
          </p:cNvPr>
          <p:cNvSpPr txBox="1"/>
          <p:nvPr/>
        </p:nvSpPr>
        <p:spPr>
          <a:xfrm>
            <a:off x="3781167" y="4031348"/>
            <a:ext cx="685266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---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BCD6B3D-400C-4F54-BC51-72B4563BEDA6}"/>
              </a:ext>
            </a:extLst>
          </p:cNvPr>
          <p:cNvSpPr txBox="1"/>
          <p:nvPr/>
        </p:nvSpPr>
        <p:spPr>
          <a:xfrm>
            <a:off x="3769200" y="4879243"/>
            <a:ext cx="71878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el-GR" dirty="0">
                <a:solidFill>
                  <a:schemeClr val="bg1"/>
                </a:solidFill>
              </a:rPr>
              <a:t>--</a:t>
            </a:r>
          </a:p>
        </p:txBody>
      </p:sp>
      <p:cxnSp>
        <p:nvCxnSpPr>
          <p:cNvPr id="33" name="Straight Connector 6">
            <a:extLst>
              <a:ext uri="{FF2B5EF4-FFF2-40B4-BE49-F238E27FC236}">
                <a16:creationId xmlns:a16="http://schemas.microsoft.com/office/drawing/2014/main" id="{919C7979-6A5A-4292-91E0-9726FEFB107D}"/>
              </a:ext>
            </a:extLst>
          </p:cNvPr>
          <p:cNvCxnSpPr>
            <a:cxnSpLocks/>
            <a:endCxn id="34" idx="2"/>
          </p:cNvCxnSpPr>
          <p:nvPr/>
        </p:nvCxnSpPr>
        <p:spPr>
          <a:xfrm flipH="1" flipV="1">
            <a:off x="4824028" y="3212976"/>
            <a:ext cx="12682" cy="576066"/>
          </a:xfrm>
          <a:prstGeom prst="straightConnector1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0BEFC51-428F-4570-A368-54C216F399F7}"/>
              </a:ext>
            </a:extLst>
          </p:cNvPr>
          <p:cNvSpPr txBox="1"/>
          <p:nvPr/>
        </p:nvSpPr>
        <p:spPr>
          <a:xfrm>
            <a:off x="4283968" y="281286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ERASE</a:t>
            </a:r>
            <a:endParaRPr lang="el-GR" baseline="-25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8B9482C-943D-4D20-BF4B-796FD736A663}"/>
              </a:ext>
            </a:extLst>
          </p:cNvPr>
          <p:cNvCxnSpPr>
            <a:cxnSpLocks/>
          </p:cNvCxnSpPr>
          <p:nvPr/>
        </p:nvCxnSpPr>
        <p:spPr>
          <a:xfrm>
            <a:off x="4139952" y="4622472"/>
            <a:ext cx="0" cy="432048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991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06443-8704-4DFF-B6BA-D8F1150C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Λειτουργία </a:t>
            </a:r>
            <a:r>
              <a:rPr lang="en-US" dirty="0"/>
              <a:t>FLASH - READ</a:t>
            </a:r>
            <a:endParaRPr lang="el-G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BE661-2E67-4C99-8637-78618B0A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B5C0D7-E505-425F-AB8F-AFA9FC4BA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F3F69-84BA-48BA-BDA9-E60200F7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63" name="Parallelogram 62">
            <a:extLst>
              <a:ext uri="{FF2B5EF4-FFF2-40B4-BE49-F238E27FC236}">
                <a16:creationId xmlns:a16="http://schemas.microsoft.com/office/drawing/2014/main" id="{C8E5FC2C-657A-4DA3-891B-10C826B65655}"/>
              </a:ext>
            </a:extLst>
          </p:cNvPr>
          <p:cNvSpPr/>
          <p:nvPr/>
        </p:nvSpPr>
        <p:spPr>
          <a:xfrm>
            <a:off x="3037450" y="4193663"/>
            <a:ext cx="3347462" cy="607918"/>
          </a:xfrm>
          <a:prstGeom prst="parallelogram">
            <a:avLst>
              <a:gd name="adj" fmla="val 19266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4" name="Parallelogram 63">
            <a:extLst>
              <a:ext uri="{FF2B5EF4-FFF2-40B4-BE49-F238E27FC236}">
                <a16:creationId xmlns:a16="http://schemas.microsoft.com/office/drawing/2014/main" id="{8F44E900-102C-4634-AA47-8B5077113C89}"/>
              </a:ext>
            </a:extLst>
          </p:cNvPr>
          <p:cNvSpPr/>
          <p:nvPr/>
        </p:nvSpPr>
        <p:spPr>
          <a:xfrm rot="5400000" flipV="1">
            <a:off x="5054590" y="4326769"/>
            <a:ext cx="1463430" cy="1197218"/>
          </a:xfrm>
          <a:prstGeom prst="parallelogram">
            <a:avLst>
              <a:gd name="adj" fmla="val 5205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43A1F22-5CCB-4FB7-97A9-6B8587687946}"/>
              </a:ext>
            </a:extLst>
          </p:cNvPr>
          <p:cNvSpPr/>
          <p:nvPr/>
        </p:nvSpPr>
        <p:spPr>
          <a:xfrm>
            <a:off x="3037450" y="4805134"/>
            <a:ext cx="2150244" cy="85195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25838C-09B2-4FEB-8AC1-3CA4E96F7D76}"/>
              </a:ext>
            </a:extLst>
          </p:cNvPr>
          <p:cNvSpPr/>
          <p:nvPr/>
        </p:nvSpPr>
        <p:spPr>
          <a:xfrm>
            <a:off x="3288570" y="4798027"/>
            <a:ext cx="504056" cy="33173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5DF550B-3020-4B7F-953C-4EFA4C505796}"/>
              </a:ext>
            </a:extLst>
          </p:cNvPr>
          <p:cNvSpPr/>
          <p:nvPr/>
        </p:nvSpPr>
        <p:spPr>
          <a:xfrm>
            <a:off x="4459153" y="4805134"/>
            <a:ext cx="504056" cy="32463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Parallelogram 67">
            <a:extLst>
              <a:ext uri="{FF2B5EF4-FFF2-40B4-BE49-F238E27FC236}">
                <a16:creationId xmlns:a16="http://schemas.microsoft.com/office/drawing/2014/main" id="{1592282A-9B8C-44FF-80A8-183CECB78B93}"/>
              </a:ext>
            </a:extLst>
          </p:cNvPr>
          <p:cNvSpPr/>
          <p:nvPr/>
        </p:nvSpPr>
        <p:spPr>
          <a:xfrm>
            <a:off x="4449620" y="4197217"/>
            <a:ext cx="1689490" cy="607917"/>
          </a:xfrm>
          <a:prstGeom prst="parallelogram">
            <a:avLst>
              <a:gd name="adj" fmla="val 19266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Parallelogram 68">
            <a:extLst>
              <a:ext uri="{FF2B5EF4-FFF2-40B4-BE49-F238E27FC236}">
                <a16:creationId xmlns:a16="http://schemas.microsoft.com/office/drawing/2014/main" id="{016BCD55-FC76-4B38-928A-0D3628A7A9A8}"/>
              </a:ext>
            </a:extLst>
          </p:cNvPr>
          <p:cNvSpPr/>
          <p:nvPr/>
        </p:nvSpPr>
        <p:spPr>
          <a:xfrm>
            <a:off x="3286485" y="4193663"/>
            <a:ext cx="1689490" cy="607917"/>
          </a:xfrm>
          <a:prstGeom prst="parallelogram">
            <a:avLst>
              <a:gd name="adj" fmla="val 19266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E42698-3630-4011-8D93-7C07656C7604}"/>
              </a:ext>
            </a:extLst>
          </p:cNvPr>
          <p:cNvSpPr txBox="1"/>
          <p:nvPr/>
        </p:nvSpPr>
        <p:spPr>
          <a:xfrm>
            <a:off x="4546990" y="5153037"/>
            <a:ext cx="281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7C2E227-4E5C-4C02-8F04-BF68E547F9DF}"/>
              </a:ext>
            </a:extLst>
          </p:cNvPr>
          <p:cNvSpPr txBox="1"/>
          <p:nvPr/>
        </p:nvSpPr>
        <p:spPr>
          <a:xfrm>
            <a:off x="3376407" y="5153037"/>
            <a:ext cx="281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Content Placeholder 7">
            <a:extLst>
              <a:ext uri="{FF2B5EF4-FFF2-40B4-BE49-F238E27FC236}">
                <a16:creationId xmlns:a16="http://schemas.microsoft.com/office/drawing/2014/main" id="{E04A9A00-D290-45FE-AA92-C079F43EA7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3" y="1447800"/>
            <a:ext cx="8147248" cy="219204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Αποθήκευση φορτίου στην επιπλέουσα πύλη για δεκαετίες!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Το φορτίο στην επιπλέουσα πύλη εμποδίζει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 ροή ρεύματος μεταξύ Α και Β (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Bit=0)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όταν εφαρμόζεται μέτρια τάση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στην πύλη ελέγχου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6B68A45-E333-4DDA-9118-A2F97D4EE825}"/>
              </a:ext>
            </a:extLst>
          </p:cNvPr>
          <p:cNvGrpSpPr/>
          <p:nvPr/>
        </p:nvGrpSpPr>
        <p:grpSpPr>
          <a:xfrm>
            <a:off x="3794711" y="3209098"/>
            <a:ext cx="1890764" cy="1976585"/>
            <a:chOff x="2271206" y="2691013"/>
            <a:chExt cx="1890764" cy="1976585"/>
          </a:xfrm>
        </p:grpSpPr>
        <p:sp>
          <p:nvSpPr>
            <p:cNvPr id="94" name="Cube 93">
              <a:extLst>
                <a:ext uri="{FF2B5EF4-FFF2-40B4-BE49-F238E27FC236}">
                  <a16:creationId xmlns:a16="http://schemas.microsoft.com/office/drawing/2014/main" id="{5C0AA632-1348-4F31-A0A7-886837D73DE4}"/>
                </a:ext>
              </a:extLst>
            </p:cNvPr>
            <p:cNvSpPr/>
            <p:nvPr/>
          </p:nvSpPr>
          <p:spPr>
            <a:xfrm>
              <a:off x="2271206" y="3173579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5" name="Cube 94">
              <a:extLst>
                <a:ext uri="{FF2B5EF4-FFF2-40B4-BE49-F238E27FC236}">
                  <a16:creationId xmlns:a16="http://schemas.microsoft.com/office/drawing/2014/main" id="{1C6A8B33-D56C-4635-A662-06F695F916DA}"/>
                </a:ext>
              </a:extLst>
            </p:cNvPr>
            <p:cNvSpPr/>
            <p:nvPr/>
          </p:nvSpPr>
          <p:spPr>
            <a:xfrm>
              <a:off x="2271206" y="2929906"/>
              <a:ext cx="1890490" cy="1651222"/>
            </a:xfrm>
            <a:prstGeom prst="cube">
              <a:avLst>
                <a:gd name="adj" fmla="val 74305"/>
              </a:avLst>
            </a:prstGeom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9EEF967B-5AD0-459A-A80E-329EABF551FC}"/>
                </a:ext>
              </a:extLst>
            </p:cNvPr>
            <p:cNvSpPr/>
            <p:nvPr/>
          </p:nvSpPr>
          <p:spPr>
            <a:xfrm>
              <a:off x="2271206" y="2826392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" name="Cube 96">
              <a:extLst>
                <a:ext uri="{FF2B5EF4-FFF2-40B4-BE49-F238E27FC236}">
                  <a16:creationId xmlns:a16="http://schemas.microsoft.com/office/drawing/2014/main" id="{3463DFF7-4F9A-48AC-AE9A-9FDD49159912}"/>
                </a:ext>
              </a:extLst>
            </p:cNvPr>
            <p:cNvSpPr/>
            <p:nvPr/>
          </p:nvSpPr>
          <p:spPr>
            <a:xfrm>
              <a:off x="2271480" y="2691013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rgbClr val="C00000"/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932B0562-7524-4F74-A8BC-D6A911B8403A}"/>
              </a:ext>
            </a:extLst>
          </p:cNvPr>
          <p:cNvSpPr txBox="1"/>
          <p:nvPr/>
        </p:nvSpPr>
        <p:spPr>
          <a:xfrm>
            <a:off x="3762911" y="4354758"/>
            <a:ext cx="71878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el-GR" dirty="0">
                <a:solidFill>
                  <a:schemeClr val="bg1"/>
                </a:solidFill>
              </a:rPr>
              <a:t>--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66AD1690-8BDC-424E-BED5-795A1AF32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974" y="5821241"/>
            <a:ext cx="329806" cy="1440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82E5F365-FC9B-434D-8809-B31A8AE5B10F}"/>
              </a:ext>
            </a:extLst>
          </p:cNvPr>
          <p:cNvSpPr txBox="1"/>
          <p:nvPr/>
        </p:nvSpPr>
        <p:spPr>
          <a:xfrm>
            <a:off x="2883237" y="5693186"/>
            <a:ext cx="681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GND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6" name="Straight Connector 6">
            <a:extLst>
              <a:ext uri="{FF2B5EF4-FFF2-40B4-BE49-F238E27FC236}">
                <a16:creationId xmlns:a16="http://schemas.microsoft.com/office/drawing/2014/main" id="{DDCACE2D-F71A-4842-B243-4F75085D7642}"/>
              </a:ext>
            </a:extLst>
          </p:cNvPr>
          <p:cNvCxnSpPr>
            <a:cxnSpLocks/>
            <a:stCxn id="74" idx="0"/>
            <a:endCxn id="69" idx="3"/>
          </p:cNvCxnSpPr>
          <p:nvPr/>
        </p:nvCxnSpPr>
        <p:spPr>
          <a:xfrm rot="5400000" flipH="1" flipV="1">
            <a:off x="2613420" y="4889038"/>
            <a:ext cx="1019661" cy="844747"/>
          </a:xfrm>
          <a:prstGeom prst="bentConnector3">
            <a:avLst>
              <a:gd name="adj1" fmla="val 144801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22BDEE17-5383-4CB9-8DD3-1290E50CEF18}"/>
              </a:ext>
            </a:extLst>
          </p:cNvPr>
          <p:cNvCxnSpPr>
            <a:cxnSpLocks/>
          </p:cNvCxnSpPr>
          <p:nvPr/>
        </p:nvCxnSpPr>
        <p:spPr>
          <a:xfrm flipV="1">
            <a:off x="5376802" y="2981913"/>
            <a:ext cx="0" cy="2480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39236046-EBA4-4AFE-BA4D-588BDE697176}"/>
              </a:ext>
            </a:extLst>
          </p:cNvPr>
          <p:cNvCxnSpPr>
            <a:cxnSpLocks/>
          </p:cNvCxnSpPr>
          <p:nvPr/>
        </p:nvCxnSpPr>
        <p:spPr>
          <a:xfrm flipV="1">
            <a:off x="5294365" y="2917015"/>
            <a:ext cx="0" cy="35809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6">
            <a:extLst>
              <a:ext uri="{FF2B5EF4-FFF2-40B4-BE49-F238E27FC236}">
                <a16:creationId xmlns:a16="http://schemas.microsoft.com/office/drawing/2014/main" id="{90490A30-18B8-4526-9BF4-0E7502FFF18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594855" y="3183987"/>
            <a:ext cx="777166" cy="619497"/>
          </a:xfrm>
          <a:prstGeom prst="bentConnector3">
            <a:avLst>
              <a:gd name="adj1" fmla="val 100425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6">
            <a:extLst>
              <a:ext uri="{FF2B5EF4-FFF2-40B4-BE49-F238E27FC236}">
                <a16:creationId xmlns:a16="http://schemas.microsoft.com/office/drawing/2014/main" id="{5A18A0F0-9F96-445F-B51C-62948563C74A}"/>
              </a:ext>
            </a:extLst>
          </p:cNvPr>
          <p:cNvCxnSpPr>
            <a:cxnSpLocks/>
          </p:cNvCxnSpPr>
          <p:nvPr/>
        </p:nvCxnSpPr>
        <p:spPr>
          <a:xfrm rot="16200000" flipV="1">
            <a:off x="5095838" y="3377025"/>
            <a:ext cx="1102794" cy="540869"/>
          </a:xfrm>
          <a:prstGeom prst="bentConnector3">
            <a:avLst>
              <a:gd name="adj1" fmla="val 9896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BBE16980-003F-417B-B0D7-263A0EF8AD51}"/>
              </a:ext>
            </a:extLst>
          </p:cNvPr>
          <p:cNvSpPr txBox="1"/>
          <p:nvPr/>
        </p:nvSpPr>
        <p:spPr>
          <a:xfrm>
            <a:off x="3781167" y="4031348"/>
            <a:ext cx="685266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+++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249C4DF-835F-486F-93BD-1F441BBA81EA}"/>
              </a:ext>
            </a:extLst>
          </p:cNvPr>
          <p:cNvSpPr/>
          <p:nvPr/>
        </p:nvSpPr>
        <p:spPr>
          <a:xfrm>
            <a:off x="1221751" y="4756897"/>
            <a:ext cx="1080120" cy="55451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Bit</a:t>
            </a:r>
            <a:r>
              <a:rPr lang="el-GR" dirty="0"/>
              <a:t>=</a:t>
            </a:r>
            <a:r>
              <a:rPr lang="en-US" dirty="0"/>
              <a:t>0</a:t>
            </a:r>
            <a:endParaRPr lang="el-GR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636165E-8457-4378-81AC-D38DE2CC3594}"/>
              </a:ext>
            </a:extLst>
          </p:cNvPr>
          <p:cNvSpPr txBox="1"/>
          <p:nvPr/>
        </p:nvSpPr>
        <p:spPr>
          <a:xfrm>
            <a:off x="4968854" y="3163231"/>
            <a:ext cx="81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0219B04-81F0-41BC-9486-49E053BEFF87}"/>
              </a:ext>
            </a:extLst>
          </p:cNvPr>
          <p:cNvSpPr txBox="1"/>
          <p:nvPr/>
        </p:nvSpPr>
        <p:spPr>
          <a:xfrm>
            <a:off x="411381" y="3717279"/>
            <a:ext cx="1890490" cy="9658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l-GR" dirty="0">
                <a:latin typeface="+mj-lt"/>
              </a:rPr>
              <a:t>Δεν ρέει ρεύμα</a:t>
            </a:r>
          </a:p>
          <a:p>
            <a:pPr>
              <a:spcBef>
                <a:spcPts val="0"/>
              </a:spcBef>
            </a:pPr>
            <a:r>
              <a:rPr lang="el-GR" dirty="0">
                <a:latin typeface="+mj-lt"/>
              </a:rPr>
              <a:t>μεταξύ Α και Β</a:t>
            </a:r>
          </a:p>
        </p:txBody>
      </p:sp>
    </p:spTree>
    <p:extLst>
      <p:ext uri="{BB962C8B-B14F-4D97-AF65-F5344CB8AC3E}">
        <p14:creationId xmlns:p14="http://schemas.microsoft.com/office/powerpoint/2010/main" val="165980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06443-8704-4DFF-B6BA-D8F1150C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Λειτουργία </a:t>
            </a:r>
            <a:r>
              <a:rPr lang="en-US" dirty="0"/>
              <a:t>FLASH - READ</a:t>
            </a:r>
            <a:endParaRPr lang="el-G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BE661-2E67-4C99-8637-78618B0AE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B5C0D7-E505-425F-AB8F-AFA9FC4BA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 dirty="0"/>
              <a:t>Κ. Διαμαντάρας</a:t>
            </a:r>
            <a:endParaRPr kumimoji="0"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F3F69-84BA-48BA-BDA9-E60200F7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63" name="Parallelogram 62">
            <a:extLst>
              <a:ext uri="{FF2B5EF4-FFF2-40B4-BE49-F238E27FC236}">
                <a16:creationId xmlns:a16="http://schemas.microsoft.com/office/drawing/2014/main" id="{C8E5FC2C-657A-4DA3-891B-10C826B65655}"/>
              </a:ext>
            </a:extLst>
          </p:cNvPr>
          <p:cNvSpPr/>
          <p:nvPr/>
        </p:nvSpPr>
        <p:spPr>
          <a:xfrm>
            <a:off x="3037450" y="4193663"/>
            <a:ext cx="3347462" cy="607918"/>
          </a:xfrm>
          <a:prstGeom prst="parallelogram">
            <a:avLst>
              <a:gd name="adj" fmla="val 19266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4" name="Parallelogram 63">
            <a:extLst>
              <a:ext uri="{FF2B5EF4-FFF2-40B4-BE49-F238E27FC236}">
                <a16:creationId xmlns:a16="http://schemas.microsoft.com/office/drawing/2014/main" id="{8F44E900-102C-4634-AA47-8B5077113C89}"/>
              </a:ext>
            </a:extLst>
          </p:cNvPr>
          <p:cNvSpPr/>
          <p:nvPr/>
        </p:nvSpPr>
        <p:spPr>
          <a:xfrm rot="5400000" flipV="1">
            <a:off x="5054590" y="4326769"/>
            <a:ext cx="1463430" cy="1197218"/>
          </a:xfrm>
          <a:prstGeom prst="parallelogram">
            <a:avLst>
              <a:gd name="adj" fmla="val 52050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43A1F22-5CCB-4FB7-97A9-6B8587687946}"/>
              </a:ext>
            </a:extLst>
          </p:cNvPr>
          <p:cNvSpPr/>
          <p:nvPr/>
        </p:nvSpPr>
        <p:spPr>
          <a:xfrm>
            <a:off x="3037450" y="4805134"/>
            <a:ext cx="2150244" cy="85195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5225838C-09B2-4FEB-8AC1-3CA4E96F7D76}"/>
              </a:ext>
            </a:extLst>
          </p:cNvPr>
          <p:cNvSpPr/>
          <p:nvPr/>
        </p:nvSpPr>
        <p:spPr>
          <a:xfrm>
            <a:off x="3288570" y="4798027"/>
            <a:ext cx="504056" cy="33173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5DF550B-3020-4B7F-953C-4EFA4C505796}"/>
              </a:ext>
            </a:extLst>
          </p:cNvPr>
          <p:cNvSpPr/>
          <p:nvPr/>
        </p:nvSpPr>
        <p:spPr>
          <a:xfrm>
            <a:off x="4459153" y="4805134"/>
            <a:ext cx="504056" cy="32463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Parallelogram 67">
            <a:extLst>
              <a:ext uri="{FF2B5EF4-FFF2-40B4-BE49-F238E27FC236}">
                <a16:creationId xmlns:a16="http://schemas.microsoft.com/office/drawing/2014/main" id="{1592282A-9B8C-44FF-80A8-183CECB78B93}"/>
              </a:ext>
            </a:extLst>
          </p:cNvPr>
          <p:cNvSpPr/>
          <p:nvPr/>
        </p:nvSpPr>
        <p:spPr>
          <a:xfrm>
            <a:off x="4449620" y="4197217"/>
            <a:ext cx="1689490" cy="607917"/>
          </a:xfrm>
          <a:prstGeom prst="parallelogram">
            <a:avLst>
              <a:gd name="adj" fmla="val 19266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Parallelogram 68">
            <a:extLst>
              <a:ext uri="{FF2B5EF4-FFF2-40B4-BE49-F238E27FC236}">
                <a16:creationId xmlns:a16="http://schemas.microsoft.com/office/drawing/2014/main" id="{016BCD55-FC76-4B38-928A-0D3628A7A9A8}"/>
              </a:ext>
            </a:extLst>
          </p:cNvPr>
          <p:cNvSpPr/>
          <p:nvPr/>
        </p:nvSpPr>
        <p:spPr>
          <a:xfrm>
            <a:off x="3286485" y="4193663"/>
            <a:ext cx="1689490" cy="607917"/>
          </a:xfrm>
          <a:prstGeom prst="parallelogram">
            <a:avLst>
              <a:gd name="adj" fmla="val 19266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2E42698-3630-4011-8D93-7C07656C7604}"/>
              </a:ext>
            </a:extLst>
          </p:cNvPr>
          <p:cNvSpPr txBox="1"/>
          <p:nvPr/>
        </p:nvSpPr>
        <p:spPr>
          <a:xfrm>
            <a:off x="4546990" y="5153037"/>
            <a:ext cx="281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7C2E227-4E5C-4C02-8F04-BF68E547F9DF}"/>
              </a:ext>
            </a:extLst>
          </p:cNvPr>
          <p:cNvSpPr txBox="1"/>
          <p:nvPr/>
        </p:nvSpPr>
        <p:spPr>
          <a:xfrm>
            <a:off x="3376407" y="5153037"/>
            <a:ext cx="281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Content Placeholder 7">
            <a:extLst>
              <a:ext uri="{FF2B5EF4-FFF2-40B4-BE49-F238E27FC236}">
                <a16:creationId xmlns:a16="http://schemas.microsoft.com/office/drawing/2014/main" id="{E04A9A00-D290-45FE-AA92-C079F43EA78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3505" y="1447800"/>
            <a:ext cx="8083296" cy="219204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Απουσία φορτίου στην επιπλέουσα πύλη επιτρέπει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τη ροή ρεύματος μεταξύ Α και Β (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Bit=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 όταν εφαρμόζεται μέτρια τάση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στην πύλη ελέγχου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6B68A45-E333-4DDA-9118-A2F97D4EE825}"/>
              </a:ext>
            </a:extLst>
          </p:cNvPr>
          <p:cNvGrpSpPr/>
          <p:nvPr/>
        </p:nvGrpSpPr>
        <p:grpSpPr>
          <a:xfrm>
            <a:off x="3794711" y="3209098"/>
            <a:ext cx="1890764" cy="1976585"/>
            <a:chOff x="2271206" y="2691013"/>
            <a:chExt cx="1890764" cy="1976585"/>
          </a:xfrm>
        </p:grpSpPr>
        <p:sp>
          <p:nvSpPr>
            <p:cNvPr id="94" name="Cube 93">
              <a:extLst>
                <a:ext uri="{FF2B5EF4-FFF2-40B4-BE49-F238E27FC236}">
                  <a16:creationId xmlns:a16="http://schemas.microsoft.com/office/drawing/2014/main" id="{5C0AA632-1348-4F31-A0A7-886837D73DE4}"/>
                </a:ext>
              </a:extLst>
            </p:cNvPr>
            <p:cNvSpPr/>
            <p:nvPr/>
          </p:nvSpPr>
          <p:spPr>
            <a:xfrm>
              <a:off x="2271206" y="3173579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5" name="Cube 94">
              <a:extLst>
                <a:ext uri="{FF2B5EF4-FFF2-40B4-BE49-F238E27FC236}">
                  <a16:creationId xmlns:a16="http://schemas.microsoft.com/office/drawing/2014/main" id="{1C6A8B33-D56C-4635-A662-06F695F916DA}"/>
                </a:ext>
              </a:extLst>
            </p:cNvPr>
            <p:cNvSpPr/>
            <p:nvPr/>
          </p:nvSpPr>
          <p:spPr>
            <a:xfrm>
              <a:off x="2271206" y="2929906"/>
              <a:ext cx="1890490" cy="1651222"/>
            </a:xfrm>
            <a:prstGeom prst="cube">
              <a:avLst>
                <a:gd name="adj" fmla="val 74305"/>
              </a:avLst>
            </a:prstGeom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6" name="Cube 95">
              <a:extLst>
                <a:ext uri="{FF2B5EF4-FFF2-40B4-BE49-F238E27FC236}">
                  <a16:creationId xmlns:a16="http://schemas.microsoft.com/office/drawing/2014/main" id="{9EEF967B-5AD0-459A-A80E-329EABF551FC}"/>
                </a:ext>
              </a:extLst>
            </p:cNvPr>
            <p:cNvSpPr/>
            <p:nvPr/>
          </p:nvSpPr>
          <p:spPr>
            <a:xfrm>
              <a:off x="2271206" y="2826392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chemeClr val="tx2">
                <a:lumMod val="40000"/>
                <a:lumOff val="60000"/>
              </a:schemeClr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7" name="Cube 96">
              <a:extLst>
                <a:ext uri="{FF2B5EF4-FFF2-40B4-BE49-F238E27FC236}">
                  <a16:creationId xmlns:a16="http://schemas.microsoft.com/office/drawing/2014/main" id="{3463DFF7-4F9A-48AC-AE9A-9FDD49159912}"/>
                </a:ext>
              </a:extLst>
            </p:cNvPr>
            <p:cNvSpPr/>
            <p:nvPr/>
          </p:nvSpPr>
          <p:spPr>
            <a:xfrm>
              <a:off x="2271480" y="2691013"/>
              <a:ext cx="1890490" cy="1494019"/>
            </a:xfrm>
            <a:prstGeom prst="cube">
              <a:avLst>
                <a:gd name="adj" fmla="val 81388"/>
              </a:avLst>
            </a:prstGeom>
            <a:solidFill>
              <a:srgbClr val="C00000"/>
            </a:solidFill>
            <a:scene3d>
              <a:camera prst="orthographicFront">
                <a:rot lat="36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pic>
        <p:nvPicPr>
          <p:cNvPr id="74" name="Picture 73">
            <a:extLst>
              <a:ext uri="{FF2B5EF4-FFF2-40B4-BE49-F238E27FC236}">
                <a16:creationId xmlns:a16="http://schemas.microsoft.com/office/drawing/2014/main" id="{66AD1690-8BDC-424E-BED5-795A1AF323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974" y="5821241"/>
            <a:ext cx="329806" cy="144000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82E5F365-FC9B-434D-8809-B31A8AE5B10F}"/>
              </a:ext>
            </a:extLst>
          </p:cNvPr>
          <p:cNvSpPr txBox="1"/>
          <p:nvPr/>
        </p:nvSpPr>
        <p:spPr>
          <a:xfrm>
            <a:off x="2883237" y="5693186"/>
            <a:ext cx="681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GND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6" name="Straight Connector 6">
            <a:extLst>
              <a:ext uri="{FF2B5EF4-FFF2-40B4-BE49-F238E27FC236}">
                <a16:creationId xmlns:a16="http://schemas.microsoft.com/office/drawing/2014/main" id="{DDCACE2D-F71A-4842-B243-4F75085D7642}"/>
              </a:ext>
            </a:extLst>
          </p:cNvPr>
          <p:cNvCxnSpPr>
            <a:cxnSpLocks/>
            <a:stCxn id="74" idx="0"/>
            <a:endCxn id="69" idx="3"/>
          </p:cNvCxnSpPr>
          <p:nvPr/>
        </p:nvCxnSpPr>
        <p:spPr>
          <a:xfrm rot="5400000" flipH="1" flipV="1">
            <a:off x="2613420" y="4889038"/>
            <a:ext cx="1019661" cy="844747"/>
          </a:xfrm>
          <a:prstGeom prst="bentConnector3">
            <a:avLst>
              <a:gd name="adj1" fmla="val 144801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22BDEE17-5383-4CB9-8DD3-1290E50CEF18}"/>
              </a:ext>
            </a:extLst>
          </p:cNvPr>
          <p:cNvCxnSpPr>
            <a:cxnSpLocks/>
          </p:cNvCxnSpPr>
          <p:nvPr/>
        </p:nvCxnSpPr>
        <p:spPr>
          <a:xfrm flipV="1">
            <a:off x="5376802" y="2981913"/>
            <a:ext cx="0" cy="2480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39236046-EBA4-4AFE-BA4D-588BDE697176}"/>
              </a:ext>
            </a:extLst>
          </p:cNvPr>
          <p:cNvCxnSpPr>
            <a:cxnSpLocks/>
          </p:cNvCxnSpPr>
          <p:nvPr/>
        </p:nvCxnSpPr>
        <p:spPr>
          <a:xfrm flipV="1">
            <a:off x="5294365" y="2917015"/>
            <a:ext cx="0" cy="35809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6">
            <a:extLst>
              <a:ext uri="{FF2B5EF4-FFF2-40B4-BE49-F238E27FC236}">
                <a16:creationId xmlns:a16="http://schemas.microsoft.com/office/drawing/2014/main" id="{90490A30-18B8-4526-9BF4-0E7502FFF18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594855" y="3183987"/>
            <a:ext cx="777166" cy="619497"/>
          </a:xfrm>
          <a:prstGeom prst="bentConnector3">
            <a:avLst>
              <a:gd name="adj1" fmla="val 100425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6">
            <a:extLst>
              <a:ext uri="{FF2B5EF4-FFF2-40B4-BE49-F238E27FC236}">
                <a16:creationId xmlns:a16="http://schemas.microsoft.com/office/drawing/2014/main" id="{5A18A0F0-9F96-445F-B51C-62948563C74A}"/>
              </a:ext>
            </a:extLst>
          </p:cNvPr>
          <p:cNvCxnSpPr>
            <a:cxnSpLocks/>
          </p:cNvCxnSpPr>
          <p:nvPr/>
        </p:nvCxnSpPr>
        <p:spPr>
          <a:xfrm rot="16200000" flipV="1">
            <a:off x="5095838" y="3377025"/>
            <a:ext cx="1102794" cy="540869"/>
          </a:xfrm>
          <a:prstGeom prst="bentConnector3">
            <a:avLst>
              <a:gd name="adj1" fmla="val 9896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BBE16980-003F-417B-B0D7-263A0EF8AD51}"/>
              </a:ext>
            </a:extLst>
          </p:cNvPr>
          <p:cNvSpPr txBox="1"/>
          <p:nvPr/>
        </p:nvSpPr>
        <p:spPr>
          <a:xfrm>
            <a:off x="3781167" y="4031348"/>
            <a:ext cx="685266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+++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BCD6B3D-400C-4F54-BC51-72B4563BEDA6}"/>
              </a:ext>
            </a:extLst>
          </p:cNvPr>
          <p:cNvSpPr txBox="1"/>
          <p:nvPr/>
        </p:nvSpPr>
        <p:spPr>
          <a:xfrm>
            <a:off x="3769200" y="4879243"/>
            <a:ext cx="718783" cy="4001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-</a:t>
            </a:r>
            <a:r>
              <a:rPr lang="el-GR" dirty="0">
                <a:solidFill>
                  <a:schemeClr val="bg1"/>
                </a:solidFill>
              </a:rPr>
              <a:t>--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E8A0C6F-B667-4470-8E94-2C220128C412}"/>
              </a:ext>
            </a:extLst>
          </p:cNvPr>
          <p:cNvCxnSpPr>
            <a:cxnSpLocks/>
            <a:stCxn id="66" idx="3"/>
            <a:endCxn id="67" idx="1"/>
          </p:cNvCxnSpPr>
          <p:nvPr/>
        </p:nvCxnSpPr>
        <p:spPr>
          <a:xfrm>
            <a:off x="3792626" y="4963896"/>
            <a:ext cx="666527" cy="3553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A5111F4-3F19-423D-A88C-FBB2BE13F8D0}"/>
              </a:ext>
            </a:extLst>
          </p:cNvPr>
          <p:cNvSpPr txBox="1"/>
          <p:nvPr/>
        </p:nvSpPr>
        <p:spPr>
          <a:xfrm>
            <a:off x="4968854" y="3163231"/>
            <a:ext cx="81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D79978F-4F25-46A9-A185-891314D4EEEA}"/>
              </a:ext>
            </a:extLst>
          </p:cNvPr>
          <p:cNvSpPr/>
          <p:nvPr/>
        </p:nvSpPr>
        <p:spPr>
          <a:xfrm>
            <a:off x="1221751" y="4756897"/>
            <a:ext cx="1080120" cy="55451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Bit</a:t>
            </a:r>
            <a:r>
              <a:rPr lang="el-GR" dirty="0"/>
              <a:t>=</a:t>
            </a:r>
            <a:r>
              <a:rPr lang="en-US" dirty="0"/>
              <a:t>1</a:t>
            </a:r>
            <a:endParaRPr lang="el-GR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4164067-2998-4C43-8E42-2279615E5BBC}"/>
              </a:ext>
            </a:extLst>
          </p:cNvPr>
          <p:cNvSpPr txBox="1"/>
          <p:nvPr/>
        </p:nvSpPr>
        <p:spPr>
          <a:xfrm>
            <a:off x="411381" y="3717279"/>
            <a:ext cx="1890490" cy="9658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GB"/>
            </a:defPPr>
            <a:lvl1pPr algn="ctr">
              <a:defRPr>
                <a:solidFill>
                  <a:schemeClr val="lt1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l-GR" dirty="0">
                <a:latin typeface="+mj-lt"/>
              </a:rPr>
              <a:t>Ρέει ρεύμα</a:t>
            </a:r>
          </a:p>
          <a:p>
            <a:pPr>
              <a:spcBef>
                <a:spcPts val="0"/>
              </a:spcBef>
            </a:pPr>
            <a:r>
              <a:rPr lang="el-GR" dirty="0">
                <a:latin typeface="+mj-lt"/>
              </a:rPr>
              <a:t>μεταξύ Α και Β</a:t>
            </a:r>
          </a:p>
        </p:txBody>
      </p:sp>
    </p:spTree>
    <p:extLst>
      <p:ext uri="{BB962C8B-B14F-4D97-AF65-F5344CB8AC3E}">
        <p14:creationId xmlns:p14="http://schemas.microsoft.com/office/powerpoint/2010/main" val="653028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B6D0-2D10-4C18-A1B3-CB3A9704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Οργάνωση </a:t>
            </a:r>
            <a:r>
              <a:rPr lang="en-US" dirty="0"/>
              <a:t>NOR</a:t>
            </a:r>
            <a:endParaRPr lang="el-G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C56D2-1BF7-4DAD-9B40-29C683CA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A02B0-73EA-4520-B3D7-B321C5547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/>
              <a:t>Κ. Διαμαντάρας</a:t>
            </a:r>
            <a:endParaRPr kumimoji="0"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0C2CF-F5C6-4D7E-B091-5E6913FF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4B8016-839E-45BC-9329-A4503C50F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912" y="1855333"/>
            <a:ext cx="8032176" cy="3147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2974C5-1BD4-4A0C-BD2F-F381262A85B4}"/>
              </a:ext>
            </a:extLst>
          </p:cNvPr>
          <p:cNvSpPr txBox="1"/>
          <p:nvPr/>
        </p:nvSpPr>
        <p:spPr>
          <a:xfrm>
            <a:off x="755576" y="158873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Bit line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8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B6D0-2D10-4C18-A1B3-CB3A9704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Ανάγνωση </a:t>
            </a:r>
            <a:r>
              <a:rPr lang="en-US" dirty="0"/>
              <a:t>NOR</a:t>
            </a:r>
            <a:endParaRPr lang="el-G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C56D2-1BF7-4DAD-9B40-29C683CA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A02B0-73EA-4520-B3D7-B321C5547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/>
              <a:t>Κ. Διαμαντάρας</a:t>
            </a:r>
            <a:endParaRPr kumimoji="0"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0C2CF-F5C6-4D7E-B091-5E6913FF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100B80C-E015-475D-A908-3B9EB808B42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3861048"/>
            <a:ext cx="7772400" cy="2158752"/>
          </a:xfrm>
        </p:spPr>
        <p:txBody>
          <a:bodyPr>
            <a:normAutofit/>
          </a:bodyPr>
          <a:lstStyle/>
          <a:p>
            <a:r>
              <a:rPr lang="el-GR" sz="2400" dirty="0"/>
              <a:t>Εφαρμόζουμε μεσαία τάση </a:t>
            </a:r>
            <a:r>
              <a:rPr lang="en-US" sz="2400" dirty="0"/>
              <a:t>V</a:t>
            </a:r>
            <a:r>
              <a:rPr lang="en-US" sz="2400" baseline="-25000" dirty="0"/>
              <a:t>READ</a:t>
            </a:r>
            <a:r>
              <a:rPr lang="en-US" sz="2400" dirty="0"/>
              <a:t> </a:t>
            </a:r>
            <a:r>
              <a:rPr lang="el-GR" sz="2400" dirty="0"/>
              <a:t>στο κελί που θέλουμε να διαβάσουμε</a:t>
            </a:r>
          </a:p>
          <a:p>
            <a:r>
              <a:rPr lang="el-GR" sz="2400" dirty="0"/>
              <a:t>Εφαρμόζουμε μηδενική τάση σε όλα τα υπόλοιπα κελιά ώστε να μην είναι ενεργά και να μην εμπλέκονται στη διαδικασία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4B8016-839E-45BC-9329-A4503C50FC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3136"/>
          <a:stretch/>
        </p:blipFill>
        <p:spPr>
          <a:xfrm>
            <a:off x="555912" y="1855333"/>
            <a:ext cx="8032176" cy="1789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E83F0A3-F280-46CE-9E39-970CC7585B76}"/>
              </a:ext>
            </a:extLst>
          </p:cNvPr>
          <p:cNvSpPr txBox="1"/>
          <p:nvPr/>
        </p:nvSpPr>
        <p:spPr>
          <a:xfrm>
            <a:off x="2530413" y="2187062"/>
            <a:ext cx="81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US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READ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5AEDE18-46A4-4C5B-B606-DBB6949C82DC}"/>
              </a:ext>
            </a:extLst>
          </p:cNvPr>
          <p:cNvSpPr/>
          <p:nvPr/>
        </p:nvSpPr>
        <p:spPr>
          <a:xfrm>
            <a:off x="2530413" y="2187062"/>
            <a:ext cx="745443" cy="116993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E7AA34-EC0F-487A-B58F-8B904788C78D}"/>
              </a:ext>
            </a:extLst>
          </p:cNvPr>
          <p:cNvSpPr txBox="1"/>
          <p:nvPr/>
        </p:nvSpPr>
        <p:spPr>
          <a:xfrm>
            <a:off x="1481279" y="2187062"/>
            <a:ext cx="81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08CBE0-1EAD-4F27-8EDD-35348D807821}"/>
              </a:ext>
            </a:extLst>
          </p:cNvPr>
          <p:cNvSpPr txBox="1"/>
          <p:nvPr/>
        </p:nvSpPr>
        <p:spPr>
          <a:xfrm>
            <a:off x="3538525" y="2187062"/>
            <a:ext cx="81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EDC977-FAF1-4301-A726-C8146C47E3AC}"/>
              </a:ext>
            </a:extLst>
          </p:cNvPr>
          <p:cNvSpPr txBox="1"/>
          <p:nvPr/>
        </p:nvSpPr>
        <p:spPr>
          <a:xfrm>
            <a:off x="4572000" y="2187062"/>
            <a:ext cx="81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4EBF93-999F-47AE-917A-AC71DC93105D}"/>
              </a:ext>
            </a:extLst>
          </p:cNvPr>
          <p:cNvSpPr txBox="1"/>
          <p:nvPr/>
        </p:nvSpPr>
        <p:spPr>
          <a:xfrm>
            <a:off x="5626757" y="2187062"/>
            <a:ext cx="81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8DB7DD-98CA-4BC8-B6BF-DB24C748DD26}"/>
              </a:ext>
            </a:extLst>
          </p:cNvPr>
          <p:cNvSpPr txBox="1"/>
          <p:nvPr/>
        </p:nvSpPr>
        <p:spPr>
          <a:xfrm>
            <a:off x="6654131" y="2187062"/>
            <a:ext cx="817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E185E0-8CB8-4430-92F8-6B17BE4193F1}"/>
              </a:ext>
            </a:extLst>
          </p:cNvPr>
          <p:cNvSpPr txBox="1"/>
          <p:nvPr/>
        </p:nvSpPr>
        <p:spPr>
          <a:xfrm>
            <a:off x="755576" y="158873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Bit line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233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5B6D0-2D10-4C18-A1B3-CB3A9704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Οργάνωση </a:t>
            </a:r>
            <a:r>
              <a:rPr lang="en-US" dirty="0"/>
              <a:t>NAND</a:t>
            </a:r>
            <a:endParaRPr lang="el-G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CC56D2-1BF7-4DAD-9B40-29C683CA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/>
              <a:t>Οργάνωση και Αρχιτεκτονική Η/Υ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A02B0-73EA-4520-B3D7-B321C5547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l-GR"/>
              <a:t>Κ. Διαμαντάρας</a:t>
            </a:r>
            <a:endParaRPr kumimoji="0"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0C2CF-F5C6-4D7E-B091-5E6913FF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9</a:t>
            </a:fld>
            <a:endParaRPr kumimoji="0"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C88E8D-AD6C-4969-91B5-98E3E7714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860" y="1868489"/>
            <a:ext cx="8070279" cy="33607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C5E9AC1-2341-4D79-8D4F-F296B60587B1}"/>
              </a:ext>
            </a:extLst>
          </p:cNvPr>
          <p:cNvSpPr txBox="1"/>
          <p:nvPr/>
        </p:nvSpPr>
        <p:spPr>
          <a:xfrm>
            <a:off x="755576" y="158873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Bit line</a:t>
            </a:r>
            <a:endParaRPr lang="el-GR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32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5881</TotalTime>
  <Words>552</Words>
  <Application>Microsoft Office PowerPoint</Application>
  <PresentationFormat>On-screen Show (4:3)</PresentationFormat>
  <Paragraphs>149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Cambria</vt:lpstr>
      <vt:lpstr>Comic Sans MS</vt:lpstr>
      <vt:lpstr>Franklin Gothic Book</vt:lpstr>
      <vt:lpstr>Perpetua</vt:lpstr>
      <vt:lpstr>Times New Roman</vt:lpstr>
      <vt:lpstr>Wingdings 2</vt:lpstr>
      <vt:lpstr>Equity</vt:lpstr>
      <vt:lpstr>  Η μνήμη FLASH</vt:lpstr>
      <vt:lpstr>Βασικό κύκλωμα</vt:lpstr>
      <vt:lpstr>Λειτουργία FLASH - WRITE</vt:lpstr>
      <vt:lpstr>Λειτουργία FLASH - ERASE</vt:lpstr>
      <vt:lpstr>Λειτουργία FLASH - READ</vt:lpstr>
      <vt:lpstr>Λειτουργία FLASH - READ</vt:lpstr>
      <vt:lpstr>Οργάνωση NOR</vt:lpstr>
      <vt:lpstr>Ανάγνωση NOR</vt:lpstr>
      <vt:lpstr>Οργάνωση NAND</vt:lpstr>
      <vt:lpstr>Ανάγνωση NAND</vt:lpstr>
      <vt:lpstr>Σύγκριση NAND-NOR Flash</vt:lpstr>
      <vt:lpstr>Εγγραφή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Διάδρομοι Διασύνδεσης Μονάδων</dc:title>
  <dc:subject>WWSC-ToolBox</dc:subject>
  <dc:creator>RODOS</dc:creator>
  <dc:description>Fully Scripted</dc:description>
  <cp:lastModifiedBy>Kostas Diamantaras</cp:lastModifiedBy>
  <cp:revision>299</cp:revision>
  <dcterms:created xsi:type="dcterms:W3CDTF">2004-08-27T15:46:31Z</dcterms:created>
  <dcterms:modified xsi:type="dcterms:W3CDTF">2019-12-17T19:35:48Z</dcterms:modified>
  <cp:category>EN-PR</cp:category>
</cp:coreProperties>
</file>